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sldIdLst>
    <p:sldId id="257" r:id="rId5"/>
    <p:sldId id="302" r:id="rId6"/>
    <p:sldId id="294" r:id="rId7"/>
    <p:sldId id="295" r:id="rId8"/>
    <p:sldId id="259" r:id="rId9"/>
    <p:sldId id="260" r:id="rId10"/>
    <p:sldId id="261" r:id="rId11"/>
    <p:sldId id="262" r:id="rId12"/>
    <p:sldId id="267" r:id="rId13"/>
    <p:sldId id="284" r:id="rId14"/>
    <p:sldId id="301" r:id="rId15"/>
    <p:sldId id="276" r:id="rId16"/>
    <p:sldId id="296" r:id="rId17"/>
    <p:sldId id="273" r:id="rId18"/>
    <p:sldId id="297" r:id="rId19"/>
    <p:sldId id="290" r:id="rId20"/>
    <p:sldId id="303" r:id="rId21"/>
    <p:sldId id="289" r:id="rId22"/>
    <p:sldId id="268" r:id="rId23"/>
    <p:sldId id="280" r:id="rId24"/>
    <p:sldId id="298" r:id="rId25"/>
    <p:sldId id="304" r:id="rId26"/>
    <p:sldId id="305" r:id="rId27"/>
    <p:sldId id="282" r:id="rId28"/>
    <p:sldId id="300" r:id="rId29"/>
    <p:sldId id="306" r:id="rId30"/>
    <p:sldId id="3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7EC4B-8D9E-86FB-FBB6-A610C4D3AA86}" v="27" vWet="30" dt="2022-12-06T05:29:52.264"/>
    <p1510:client id="{2799E5C5-4F27-5A49-00EF-271D475E4ACF}" v="76" dt="2022-12-06T01:55:59.488"/>
    <p1510:client id="{794B520F-6103-7841-496B-77A7DCA581B5}" v="3" dt="2022-12-05T23:59:44.464"/>
    <p1510:client id="{8AA7EF34-7EC9-4ED8-8E31-1A7E0A9855D1}" v="748" dt="2022-12-06T05:39:43.416"/>
    <p1510:client id="{9A051041-11AB-4A63-89B3-6E57CC1F7642}" v="24" dt="2022-12-05T19:24:39.317"/>
    <p1510:client id="{CF3FC9D4-F457-7497-63FB-C93181697CDB}" v="98" dt="2022-12-05T23:47:15.314"/>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A278261A-76AA-6E4E-82DF-AA1FB9489CC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283B177-B0FA-754A-9299-C80782BB41C5}" type="slidenum">
              <a:rPr lang="en-US" smtClean="0"/>
              <a:t>‹#›</a:t>
            </a:fld>
            <a:endParaRPr lang="en-US"/>
          </a:p>
        </p:txBody>
      </p:sp>
    </p:spTree>
    <p:extLst>
      <p:ext uri="{BB962C8B-B14F-4D97-AF65-F5344CB8AC3E}">
        <p14:creationId xmlns:p14="http://schemas.microsoft.com/office/powerpoint/2010/main" val="1271749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278261A-76AA-6E4E-82DF-AA1FB9489CC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3B177-B0FA-754A-9299-C80782BB41C5}" type="slidenum">
              <a:rPr lang="en-US" smtClean="0"/>
              <a:t>‹#›</a:t>
            </a:fld>
            <a:endParaRPr lang="en-US"/>
          </a:p>
        </p:txBody>
      </p:sp>
    </p:spTree>
    <p:extLst>
      <p:ext uri="{BB962C8B-B14F-4D97-AF65-F5344CB8AC3E}">
        <p14:creationId xmlns:p14="http://schemas.microsoft.com/office/powerpoint/2010/main" val="2751527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278261A-76AA-6E4E-82DF-AA1FB9489CC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3B177-B0FA-754A-9299-C80782BB41C5}" type="slidenum">
              <a:rPr lang="en-US" smtClean="0"/>
              <a:t>‹#›</a:t>
            </a:fld>
            <a:endParaRPr lang="en-US"/>
          </a:p>
        </p:txBody>
      </p:sp>
    </p:spTree>
    <p:extLst>
      <p:ext uri="{BB962C8B-B14F-4D97-AF65-F5344CB8AC3E}">
        <p14:creationId xmlns:p14="http://schemas.microsoft.com/office/powerpoint/2010/main" val="1275051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A278261A-76AA-6E4E-82DF-AA1FB9489CC1}"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3B177-B0FA-754A-9299-C80782BB41C5}" type="slidenum">
              <a:rPr lang="en-US" smtClean="0"/>
              <a:t>‹#›</a:t>
            </a:fld>
            <a:endParaRPr lang="en-US"/>
          </a:p>
        </p:txBody>
      </p:sp>
    </p:spTree>
    <p:extLst>
      <p:ext uri="{BB962C8B-B14F-4D97-AF65-F5344CB8AC3E}">
        <p14:creationId xmlns:p14="http://schemas.microsoft.com/office/powerpoint/2010/main" val="793664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278261A-76AA-6E4E-82DF-AA1FB9489CC1}" type="datetimeFigureOut">
              <a:rPr lang="en-US" smtClean="0"/>
              <a:t>12/5/2022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283B177-B0FA-754A-9299-C80782BB41C5}" type="slidenum">
              <a:rPr lang="en-US" smtClean="0"/>
              <a:t>‹#›</a:t>
            </a:fld>
            <a:endParaRPr lang="en-US"/>
          </a:p>
        </p:txBody>
      </p:sp>
    </p:spTree>
    <p:extLst>
      <p:ext uri="{BB962C8B-B14F-4D97-AF65-F5344CB8AC3E}">
        <p14:creationId xmlns:p14="http://schemas.microsoft.com/office/powerpoint/2010/main" val="2867219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A278261A-76AA-6E4E-82DF-AA1FB9489CC1}"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3B177-B0FA-754A-9299-C80782BB41C5}" type="slidenum">
              <a:rPr lang="en-US" smtClean="0"/>
              <a:t>‹#›</a:t>
            </a:fld>
            <a:endParaRPr lang="en-US"/>
          </a:p>
        </p:txBody>
      </p:sp>
    </p:spTree>
    <p:extLst>
      <p:ext uri="{BB962C8B-B14F-4D97-AF65-F5344CB8AC3E}">
        <p14:creationId xmlns:p14="http://schemas.microsoft.com/office/powerpoint/2010/main" val="1913249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A278261A-76AA-6E4E-82DF-AA1FB9489CC1}"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3B177-B0FA-754A-9299-C80782BB41C5}"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985744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278261A-76AA-6E4E-82DF-AA1FB9489CC1}"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3B177-B0FA-754A-9299-C80782BB41C5}"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132874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78261A-76AA-6E4E-82DF-AA1FB9489CC1}"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83B177-B0FA-754A-9299-C80782BB41C5}" type="slidenum">
              <a:rPr lang="en-US" smtClean="0"/>
              <a:t>‹#›</a:t>
            </a:fld>
            <a:endParaRPr lang="en-US"/>
          </a:p>
        </p:txBody>
      </p:sp>
    </p:spTree>
    <p:extLst>
      <p:ext uri="{BB962C8B-B14F-4D97-AF65-F5344CB8AC3E}">
        <p14:creationId xmlns:p14="http://schemas.microsoft.com/office/powerpoint/2010/main" val="2380878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278261A-76AA-6E4E-82DF-AA1FB9489CC1}"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5283B177-B0FA-754A-9299-C80782BB41C5}" type="slidenum">
              <a:rPr lang="en-US" smtClean="0"/>
              <a:t>‹#›</a:t>
            </a:fld>
            <a:endParaRPr lang="en-US"/>
          </a:p>
        </p:txBody>
      </p:sp>
    </p:spTree>
    <p:extLst>
      <p:ext uri="{BB962C8B-B14F-4D97-AF65-F5344CB8AC3E}">
        <p14:creationId xmlns:p14="http://schemas.microsoft.com/office/powerpoint/2010/main" val="367620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A278261A-76AA-6E4E-82DF-AA1FB9489CC1}" type="datetimeFigureOut">
              <a:rPr lang="en-US" smtClean="0"/>
              <a:t>12/5/2022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5283B177-B0FA-754A-9299-C80782BB41C5}" type="slidenum">
              <a:rPr lang="en-US" smtClean="0"/>
              <a:t>‹#›</a:t>
            </a:fld>
            <a:endParaRPr lang="en-US"/>
          </a:p>
        </p:txBody>
      </p:sp>
    </p:spTree>
    <p:extLst>
      <p:ext uri="{BB962C8B-B14F-4D97-AF65-F5344CB8AC3E}">
        <p14:creationId xmlns:p14="http://schemas.microsoft.com/office/powerpoint/2010/main" val="1178641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278261A-76AA-6E4E-82DF-AA1FB9489CC1}" type="datetimeFigureOut">
              <a:rPr lang="en-US" smtClean="0"/>
              <a:t>12/5/2022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283B177-B0FA-754A-9299-C80782BB41C5}" type="slidenum">
              <a:rPr lang="en-US" smtClean="0"/>
              <a:t>‹#›</a:t>
            </a:fld>
            <a:endParaRPr lang="en-US"/>
          </a:p>
        </p:txBody>
      </p:sp>
    </p:spTree>
    <p:extLst>
      <p:ext uri="{BB962C8B-B14F-4D97-AF65-F5344CB8AC3E}">
        <p14:creationId xmlns:p14="http://schemas.microsoft.com/office/powerpoint/2010/main" val="36302172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jpe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microsoft.com/office/2007/relationships/hdphoto" Target="../media/hdphoto2.wdp"/><Relationship Id="rId7"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2.wdp"/><Relationship Id="rId7"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0.jpeg"/><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microsoft.com/office/2007/relationships/hdphoto" Target="../media/hdphoto2.wdp"/><Relationship Id="rId7"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6.jpeg"/><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image" Target="../media/image29.jpeg"/><Relationship Id="rId3" Type="http://schemas.microsoft.com/office/2007/relationships/hdphoto" Target="../media/hdphoto2.wdp"/><Relationship Id="rId7" Type="http://schemas.openxmlformats.org/officeDocument/2006/relationships/image" Target="../media/image28.jpe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0.jpeg"/><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CA7FB-BD1E-8322-F78B-3FB81EA83548}"/>
              </a:ext>
            </a:extLst>
          </p:cNvPr>
          <p:cNvSpPr txBox="1"/>
          <p:nvPr/>
        </p:nvSpPr>
        <p:spPr>
          <a:xfrm>
            <a:off x="1329773" y="132643"/>
            <a:ext cx="9532454" cy="923330"/>
          </a:xfrm>
          <a:prstGeom prst="rect">
            <a:avLst/>
          </a:prstGeom>
          <a:noFill/>
        </p:spPr>
        <p:txBody>
          <a:bodyPr wrap="square" lIns="91440" tIns="45720" rIns="91440" bIns="45720" rtlCol="0" anchor="t">
            <a:spAutoFit/>
          </a:bodyPr>
          <a:lstStyle/>
          <a:p>
            <a:pPr algn="ctr"/>
            <a:r>
              <a:rPr lang="en-US" sz="5400" b="1">
                <a:latin typeface="Georgia Pro Semibold" panose="02040702050405020303" pitchFamily="18" charset="0"/>
                <a:cs typeface="Times New Roman"/>
              </a:rPr>
              <a:t>CS-513 FINAL PROJECT</a:t>
            </a:r>
            <a:endParaRPr lang="en-US" sz="5400" b="1">
              <a:latin typeface="Georgia Pro Semibold" panose="02040702050405020303"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A00D403-7ECA-57B8-FF86-DA1D7B2B5576}"/>
              </a:ext>
            </a:extLst>
          </p:cNvPr>
          <p:cNvSpPr txBox="1"/>
          <p:nvPr/>
        </p:nvSpPr>
        <p:spPr>
          <a:xfrm>
            <a:off x="1064079" y="5382558"/>
            <a:ext cx="1849722" cy="1015663"/>
          </a:xfrm>
          <a:prstGeom prst="rect">
            <a:avLst/>
          </a:prstGeom>
          <a:noFill/>
        </p:spPr>
        <p:txBody>
          <a:bodyPr wrap="square" rtlCol="0">
            <a:spAutoFit/>
          </a:bodyPr>
          <a:lstStyle/>
          <a:p>
            <a:r>
              <a:rPr lang="en-US" sz="1200">
                <a:latin typeface="Georgia Pro Semibold" panose="02040702050405020303" pitchFamily="18" charset="0"/>
                <a:cs typeface="Times New Roman" panose="02020603050405020304" pitchFamily="18" charset="0"/>
              </a:rPr>
              <a:t>Name: Jay Bhesania</a:t>
            </a:r>
          </a:p>
          <a:p>
            <a:r>
              <a:rPr lang="en-US" sz="1200">
                <a:latin typeface="Georgia Pro Semibold" panose="02040702050405020303" pitchFamily="18" charset="0"/>
                <a:cs typeface="Times New Roman" panose="02020603050405020304" pitchFamily="18" charset="0"/>
              </a:rPr>
              <a:t>ID: 20011391</a:t>
            </a:r>
          </a:p>
          <a:p>
            <a:r>
              <a:rPr lang="en-US" sz="1200">
                <a:latin typeface="Georgia Pro Semibold" panose="02040702050405020303" pitchFamily="18" charset="0"/>
                <a:cs typeface="Times New Roman" panose="02020603050405020304" pitchFamily="18" charset="0"/>
              </a:rPr>
              <a:t>Section: B</a:t>
            </a:r>
          </a:p>
          <a:p>
            <a:r>
              <a:rPr lang="en-US" sz="1200">
                <a:latin typeface="Georgia Pro Semibold" panose="02040702050405020303" pitchFamily="18" charset="0"/>
                <a:cs typeface="Times New Roman" panose="02020603050405020304" pitchFamily="18" charset="0"/>
              </a:rPr>
              <a:t>Dept: CS</a:t>
            </a:r>
          </a:p>
          <a:p>
            <a:r>
              <a:rPr lang="en-US" sz="1200">
                <a:latin typeface="Georgia Pro Semibold" panose="02040702050405020303" pitchFamily="18" charset="0"/>
                <a:cs typeface="Times New Roman" panose="02020603050405020304" pitchFamily="18" charset="0"/>
              </a:rPr>
              <a:t>Level: Graduate</a:t>
            </a:r>
          </a:p>
        </p:txBody>
      </p:sp>
      <p:sp>
        <p:nvSpPr>
          <p:cNvPr id="12" name="Rectangle 11">
            <a:extLst>
              <a:ext uri="{FF2B5EF4-FFF2-40B4-BE49-F238E27FC236}">
                <a16:creationId xmlns:a16="http://schemas.microsoft.com/office/drawing/2014/main" id="{F842A9FB-62BB-17B1-2FE8-886AB9059B35}"/>
              </a:ext>
            </a:extLst>
          </p:cNvPr>
          <p:cNvSpPr/>
          <p:nvPr/>
        </p:nvSpPr>
        <p:spPr>
          <a:xfrm>
            <a:off x="3669506" y="5382558"/>
            <a:ext cx="2012127" cy="1015663"/>
          </a:xfrm>
          <a:prstGeom prst="rect">
            <a:avLst/>
          </a:prstGeom>
        </p:spPr>
        <p:txBody>
          <a:bodyPr wrap="square" lIns="91440" tIns="45720" rIns="91440" bIns="45720" anchor="t">
            <a:spAutoFit/>
          </a:bodyPr>
          <a:lstStyle/>
          <a:p>
            <a:r>
              <a:rPr lang="en-US" sz="1200">
                <a:latin typeface="Georgia Pro Semibold" panose="02040702050405020303" pitchFamily="18" charset="0"/>
                <a:cs typeface="Times New Roman" panose="02020603050405020304" pitchFamily="18" charset="0"/>
              </a:rPr>
              <a:t>Name: Aishwarya Patel</a:t>
            </a:r>
          </a:p>
          <a:p>
            <a:r>
              <a:rPr lang="en-US" sz="1200">
                <a:latin typeface="Georgia Pro Semibold" panose="02040702050405020303" pitchFamily="18" charset="0"/>
                <a:cs typeface="Times New Roman" panose="02020603050405020304" pitchFamily="18" charset="0"/>
              </a:rPr>
              <a:t>ID: 20009009</a:t>
            </a:r>
          </a:p>
          <a:p>
            <a:r>
              <a:rPr lang="en-US" sz="1200">
                <a:latin typeface="Georgia Pro Semibold" panose="02040702050405020303" pitchFamily="18" charset="0"/>
                <a:cs typeface="Times New Roman" panose="02020603050405020304" pitchFamily="18" charset="0"/>
              </a:rPr>
              <a:t>Section: B</a:t>
            </a:r>
          </a:p>
          <a:p>
            <a:r>
              <a:rPr lang="en-US" sz="1200">
                <a:latin typeface="Georgia Pro Semibold" panose="02040702050405020303" pitchFamily="18" charset="0"/>
                <a:cs typeface="Times New Roman" panose="02020603050405020304" pitchFamily="18" charset="0"/>
              </a:rPr>
              <a:t>Dept: CS</a:t>
            </a:r>
          </a:p>
          <a:p>
            <a:r>
              <a:rPr lang="en-US" sz="1200">
                <a:latin typeface="Georgia Pro Semibold" panose="02040702050405020303" pitchFamily="18" charset="0"/>
                <a:cs typeface="Times New Roman" panose="02020603050405020304" pitchFamily="18" charset="0"/>
              </a:rPr>
              <a:t>Level: Graduate</a:t>
            </a:r>
          </a:p>
        </p:txBody>
      </p:sp>
      <p:sp>
        <p:nvSpPr>
          <p:cNvPr id="13" name="Rectangle 12">
            <a:extLst>
              <a:ext uri="{FF2B5EF4-FFF2-40B4-BE49-F238E27FC236}">
                <a16:creationId xmlns:a16="http://schemas.microsoft.com/office/drawing/2014/main" id="{8D28908A-DE52-1186-4A04-CB47CCD775FB}"/>
              </a:ext>
            </a:extLst>
          </p:cNvPr>
          <p:cNvSpPr/>
          <p:nvPr/>
        </p:nvSpPr>
        <p:spPr>
          <a:xfrm>
            <a:off x="6391290" y="5382558"/>
            <a:ext cx="2012126" cy="1015663"/>
          </a:xfrm>
          <a:prstGeom prst="rect">
            <a:avLst/>
          </a:prstGeom>
        </p:spPr>
        <p:txBody>
          <a:bodyPr wrap="square" lIns="91440" tIns="45720" rIns="91440" bIns="45720" anchor="t">
            <a:spAutoFit/>
          </a:bodyPr>
          <a:lstStyle/>
          <a:p>
            <a:r>
              <a:rPr lang="en-US" sz="1200">
                <a:latin typeface="Georgia Pro Semibold" panose="02040702050405020303" pitchFamily="18" charset="0"/>
                <a:cs typeface="Times New Roman"/>
              </a:rPr>
              <a:t>Name: </a:t>
            </a:r>
            <a:r>
              <a:rPr lang="en-US" sz="1200" err="1">
                <a:latin typeface="Georgia Pro Semibold" panose="02040702050405020303" pitchFamily="18" charset="0"/>
                <a:cs typeface="Times New Roman"/>
              </a:rPr>
              <a:t>Punjal</a:t>
            </a:r>
            <a:r>
              <a:rPr lang="en-US" sz="1200">
                <a:latin typeface="Georgia Pro Semibold" panose="02040702050405020303" pitchFamily="18" charset="0"/>
                <a:cs typeface="Times New Roman"/>
              </a:rPr>
              <a:t> </a:t>
            </a:r>
            <a:r>
              <a:rPr lang="en-US" sz="1200" err="1">
                <a:latin typeface="Georgia Pro Semibold" panose="02040702050405020303" pitchFamily="18" charset="0"/>
                <a:cs typeface="Times New Roman"/>
              </a:rPr>
              <a:t>Avadhiya</a:t>
            </a:r>
            <a:endParaRPr lang="en-US" sz="1200">
              <a:latin typeface="Georgia Pro Semibold" panose="02040702050405020303" pitchFamily="18" charset="0"/>
              <a:cs typeface="Times New Roman" panose="02020603050405020304" pitchFamily="18" charset="0"/>
            </a:endParaRPr>
          </a:p>
          <a:p>
            <a:r>
              <a:rPr lang="en-US" sz="1200">
                <a:latin typeface="Georgia Pro Semibold" panose="02040702050405020303" pitchFamily="18" charset="0"/>
                <a:cs typeface="Times New Roman"/>
              </a:rPr>
              <a:t>ID: 20009308</a:t>
            </a:r>
            <a:endParaRPr lang="en-US" sz="1200">
              <a:latin typeface="Georgia Pro Semibold" panose="02040702050405020303" pitchFamily="18" charset="0"/>
              <a:cs typeface="Times New Roman" panose="02020603050405020304" pitchFamily="18" charset="0"/>
            </a:endParaRPr>
          </a:p>
          <a:p>
            <a:r>
              <a:rPr lang="en-US" sz="1200">
                <a:latin typeface="Georgia Pro Semibold" panose="02040702050405020303" pitchFamily="18" charset="0"/>
                <a:cs typeface="Times New Roman"/>
              </a:rPr>
              <a:t>Section: B</a:t>
            </a:r>
          </a:p>
          <a:p>
            <a:r>
              <a:rPr lang="en-US" sz="1200">
                <a:latin typeface="Georgia Pro Semibold" panose="02040702050405020303" pitchFamily="18" charset="0"/>
                <a:cs typeface="Times New Roman"/>
              </a:rPr>
              <a:t>Dept: CS</a:t>
            </a:r>
          </a:p>
          <a:p>
            <a:r>
              <a:rPr lang="en-US" sz="1200">
                <a:latin typeface="Georgia Pro Semibold" panose="02040702050405020303" pitchFamily="18" charset="0"/>
                <a:cs typeface="Times New Roman"/>
              </a:rPr>
              <a:t>Level: Graduate</a:t>
            </a:r>
          </a:p>
        </p:txBody>
      </p:sp>
      <p:sp>
        <p:nvSpPr>
          <p:cNvPr id="14" name="Rectangle 13">
            <a:extLst>
              <a:ext uri="{FF2B5EF4-FFF2-40B4-BE49-F238E27FC236}">
                <a16:creationId xmlns:a16="http://schemas.microsoft.com/office/drawing/2014/main" id="{B30EC61F-EC8C-278D-6C86-3AF5787AD935}"/>
              </a:ext>
            </a:extLst>
          </p:cNvPr>
          <p:cNvSpPr/>
          <p:nvPr/>
        </p:nvSpPr>
        <p:spPr>
          <a:xfrm>
            <a:off x="9207078" y="5382558"/>
            <a:ext cx="1847001" cy="1015663"/>
          </a:xfrm>
          <a:prstGeom prst="rect">
            <a:avLst/>
          </a:prstGeom>
        </p:spPr>
        <p:txBody>
          <a:bodyPr wrap="square" lIns="91440" tIns="45720" rIns="91440" bIns="45720" anchor="t">
            <a:spAutoFit/>
          </a:bodyPr>
          <a:lstStyle/>
          <a:p>
            <a:r>
              <a:rPr lang="en-US" sz="1200">
                <a:latin typeface="Georgia Pro Semibold" panose="02040702050405020303" pitchFamily="18" charset="0"/>
                <a:cs typeface="Times New Roman" panose="02020603050405020304" pitchFamily="18" charset="0"/>
              </a:rPr>
              <a:t>Name: Priyanka Zala</a:t>
            </a:r>
          </a:p>
          <a:p>
            <a:r>
              <a:rPr lang="en-US" sz="1200">
                <a:latin typeface="Georgia Pro Semibold" panose="02040702050405020303" pitchFamily="18" charset="0"/>
                <a:cs typeface="Times New Roman" panose="02020603050405020304" pitchFamily="18" charset="0"/>
              </a:rPr>
              <a:t>ID: 20011474</a:t>
            </a:r>
          </a:p>
          <a:p>
            <a:r>
              <a:rPr lang="en-US" sz="1200">
                <a:latin typeface="Georgia Pro Semibold" panose="02040702050405020303" pitchFamily="18" charset="0"/>
                <a:cs typeface="Times New Roman" panose="02020603050405020304" pitchFamily="18" charset="0"/>
              </a:rPr>
              <a:t>Section: B</a:t>
            </a:r>
          </a:p>
          <a:p>
            <a:r>
              <a:rPr lang="en-US" sz="1200">
                <a:latin typeface="Georgia Pro Semibold" panose="02040702050405020303" pitchFamily="18" charset="0"/>
                <a:cs typeface="Times New Roman" panose="02020603050405020304" pitchFamily="18" charset="0"/>
              </a:rPr>
              <a:t>Dept: CS</a:t>
            </a:r>
          </a:p>
          <a:p>
            <a:r>
              <a:rPr lang="en-US" sz="1200">
                <a:latin typeface="Georgia Pro Semibold" panose="02040702050405020303" pitchFamily="18" charset="0"/>
                <a:cs typeface="Times New Roman" panose="02020603050405020304" pitchFamily="18" charset="0"/>
              </a:rPr>
              <a:t>Level: Graduate</a:t>
            </a:r>
          </a:p>
        </p:txBody>
      </p:sp>
      <p:pic>
        <p:nvPicPr>
          <p:cNvPr id="15" name="Picture 2">
            <a:extLst>
              <a:ext uri="{FF2B5EF4-FFF2-40B4-BE49-F238E27FC236}">
                <a16:creationId xmlns:a16="http://schemas.microsoft.com/office/drawing/2014/main" id="{4574CF38-F260-0B22-2D5D-B1218228327E}"/>
              </a:ext>
            </a:extLst>
          </p:cNvPr>
          <p:cNvPicPr>
            <a:picLocks noChangeAspect="1"/>
          </p:cNvPicPr>
          <p:nvPr/>
        </p:nvPicPr>
        <p:blipFill>
          <a:blip r:embed="rId4"/>
          <a:stretch>
            <a:fillRect/>
          </a:stretch>
        </p:blipFill>
        <p:spPr>
          <a:xfrm>
            <a:off x="3669506" y="3064549"/>
            <a:ext cx="1847001" cy="2262193"/>
          </a:xfrm>
          <a:prstGeom prst="rect">
            <a:avLst/>
          </a:prstGeom>
        </p:spPr>
      </p:pic>
      <p:pic>
        <p:nvPicPr>
          <p:cNvPr id="16" name="Picture 4" descr="A picture containing text&#10;&#10;Description automatically generated">
            <a:extLst>
              <a:ext uri="{FF2B5EF4-FFF2-40B4-BE49-F238E27FC236}">
                <a16:creationId xmlns:a16="http://schemas.microsoft.com/office/drawing/2014/main" id="{DF543444-943C-109E-EDA0-0DAC229ACDD6}"/>
              </a:ext>
            </a:extLst>
          </p:cNvPr>
          <p:cNvPicPr>
            <a:picLocks noChangeAspect="1"/>
          </p:cNvPicPr>
          <p:nvPr/>
        </p:nvPicPr>
        <p:blipFill>
          <a:blip r:embed="rId5"/>
          <a:stretch>
            <a:fillRect/>
          </a:stretch>
        </p:blipFill>
        <p:spPr>
          <a:xfrm>
            <a:off x="9278199" y="3126789"/>
            <a:ext cx="1847001" cy="2092861"/>
          </a:xfrm>
          <a:prstGeom prst="rect">
            <a:avLst/>
          </a:prstGeom>
        </p:spPr>
      </p:pic>
      <p:pic>
        <p:nvPicPr>
          <p:cNvPr id="17" name="Picture 16" descr="A person with a beard&#10;&#10;Description automatically generated with low confidence">
            <a:extLst>
              <a:ext uri="{FF2B5EF4-FFF2-40B4-BE49-F238E27FC236}">
                <a16:creationId xmlns:a16="http://schemas.microsoft.com/office/drawing/2014/main" id="{2CEB8043-BF18-E3DE-D792-EC9F74D302C0}"/>
              </a:ext>
            </a:extLst>
          </p:cNvPr>
          <p:cNvPicPr>
            <a:picLocks noChangeAspect="1"/>
          </p:cNvPicPr>
          <p:nvPr/>
        </p:nvPicPr>
        <p:blipFill>
          <a:blip r:embed="rId6"/>
          <a:stretch>
            <a:fillRect/>
          </a:stretch>
        </p:blipFill>
        <p:spPr>
          <a:xfrm>
            <a:off x="1066800" y="3140721"/>
            <a:ext cx="1847001" cy="2092861"/>
          </a:xfrm>
          <a:prstGeom prst="rect">
            <a:avLst/>
          </a:prstGeom>
        </p:spPr>
      </p:pic>
      <p:pic>
        <p:nvPicPr>
          <p:cNvPr id="4" name="Picture 4">
            <a:extLst>
              <a:ext uri="{FF2B5EF4-FFF2-40B4-BE49-F238E27FC236}">
                <a16:creationId xmlns:a16="http://schemas.microsoft.com/office/drawing/2014/main" id="{74251DCE-48B0-212A-DCCF-73F172FAF327}"/>
              </a:ext>
            </a:extLst>
          </p:cNvPr>
          <p:cNvPicPr>
            <a:picLocks noChangeAspect="1"/>
          </p:cNvPicPr>
          <p:nvPr/>
        </p:nvPicPr>
        <p:blipFill rotWithShape="1">
          <a:blip r:embed="rId7"/>
          <a:srcRect t="-762" r="4582" b="16667"/>
          <a:stretch/>
        </p:blipFill>
        <p:spPr>
          <a:xfrm>
            <a:off x="6096000" y="3064549"/>
            <a:ext cx="2602706" cy="2162483"/>
          </a:xfrm>
          <a:prstGeom prst="rect">
            <a:avLst/>
          </a:prstGeom>
        </p:spPr>
      </p:pic>
      <p:sp>
        <p:nvSpPr>
          <p:cNvPr id="2" name="TextBox 1">
            <a:extLst>
              <a:ext uri="{FF2B5EF4-FFF2-40B4-BE49-F238E27FC236}">
                <a16:creationId xmlns:a16="http://schemas.microsoft.com/office/drawing/2014/main" id="{2FD56F89-FA54-A315-30DA-DC4577516678}"/>
              </a:ext>
            </a:extLst>
          </p:cNvPr>
          <p:cNvSpPr txBox="1"/>
          <p:nvPr/>
        </p:nvSpPr>
        <p:spPr>
          <a:xfrm>
            <a:off x="3353770" y="1180690"/>
            <a:ext cx="5533887" cy="707886"/>
          </a:xfrm>
          <a:prstGeom prst="rect">
            <a:avLst/>
          </a:prstGeom>
          <a:noFill/>
        </p:spPr>
        <p:txBody>
          <a:bodyPr wrap="none" rtlCol="0">
            <a:spAutoFit/>
          </a:bodyPr>
          <a:lstStyle/>
          <a:p>
            <a:r>
              <a:rPr lang="en-IN" sz="4000">
                <a:latin typeface="Georgia Pro Semibold" panose="02040702050405020303" pitchFamily="18" charset="0"/>
              </a:rPr>
              <a:t>Heart Stroke Analysis</a:t>
            </a:r>
          </a:p>
        </p:txBody>
      </p:sp>
      <p:sp>
        <p:nvSpPr>
          <p:cNvPr id="3" name="TextBox 2">
            <a:extLst>
              <a:ext uri="{FF2B5EF4-FFF2-40B4-BE49-F238E27FC236}">
                <a16:creationId xmlns:a16="http://schemas.microsoft.com/office/drawing/2014/main" id="{34D984EE-F487-DC6B-1ECE-EE628C911F5A}"/>
              </a:ext>
            </a:extLst>
          </p:cNvPr>
          <p:cNvSpPr txBox="1"/>
          <p:nvPr/>
        </p:nvSpPr>
        <p:spPr>
          <a:xfrm>
            <a:off x="5035523" y="2244278"/>
            <a:ext cx="1792478" cy="584775"/>
          </a:xfrm>
          <a:prstGeom prst="rect">
            <a:avLst/>
          </a:prstGeom>
          <a:noFill/>
        </p:spPr>
        <p:txBody>
          <a:bodyPr wrap="none" rtlCol="0">
            <a:spAutoFit/>
          </a:bodyPr>
          <a:lstStyle/>
          <a:p>
            <a:r>
              <a:rPr lang="en-IN" sz="3200" b="1">
                <a:latin typeface="Georgia Pro Semibold" panose="02040702050405020303" pitchFamily="18" charset="0"/>
              </a:rPr>
              <a:t>Group 5</a:t>
            </a:r>
          </a:p>
        </p:txBody>
      </p:sp>
    </p:spTree>
    <p:extLst>
      <p:ext uri="{BB962C8B-B14F-4D97-AF65-F5344CB8AC3E}">
        <p14:creationId xmlns:p14="http://schemas.microsoft.com/office/powerpoint/2010/main" val="3877586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eorgia Pro Semibold" panose="02040702050405020303" pitchFamily="18" charset="0"/>
              </a:endParaRPr>
            </a:p>
          </p:txBody>
        </p:sp>
      </p:grpSp>
      <p:sp>
        <p:nvSpPr>
          <p:cNvPr id="2" name="Title 1">
            <a:extLst>
              <a:ext uri="{FF2B5EF4-FFF2-40B4-BE49-F238E27FC236}">
                <a16:creationId xmlns:a16="http://schemas.microsoft.com/office/drawing/2014/main" id="{F65E22BE-6F5E-5048-BF81-C15B87C27095}"/>
              </a:ext>
            </a:extLst>
          </p:cNvPr>
          <p:cNvSpPr>
            <a:spLocks noGrp="1"/>
          </p:cNvSpPr>
          <p:nvPr>
            <p:ph type="title"/>
          </p:nvPr>
        </p:nvSpPr>
        <p:spPr>
          <a:xfrm>
            <a:off x="1386995" y="2440458"/>
            <a:ext cx="2846943" cy="2062026"/>
          </a:xfrm>
          <a:noFill/>
        </p:spPr>
        <p:txBody>
          <a:bodyPr>
            <a:normAutofit/>
          </a:bodyPr>
          <a:lstStyle/>
          <a:p>
            <a:pPr algn="ctr"/>
            <a:r>
              <a:rPr lang="en-US" sz="3000">
                <a:solidFill>
                  <a:schemeClr val="bg1"/>
                </a:solidFill>
                <a:latin typeface="Georgia Pro Semibold" panose="02040702050405020303" pitchFamily="18" charset="0"/>
                <a:ea typeface="+mn-lt"/>
                <a:cs typeface="+mn-lt"/>
              </a:rPr>
              <a:t>Logistic Regression (LR)</a:t>
            </a:r>
            <a:endParaRPr lang="en-US" sz="3000">
              <a:solidFill>
                <a:schemeClr val="bg1"/>
              </a:solidFill>
              <a:latin typeface="Georgia Pro Semibold" panose="02040702050405020303" pitchFamily="18" charset="0"/>
            </a:endParaRP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9E085B3-606C-FD40-A360-02E51336561F}"/>
              </a:ext>
            </a:extLst>
          </p:cNvPr>
          <p:cNvSpPr>
            <a:spLocks noGrp="1"/>
          </p:cNvSpPr>
          <p:nvPr>
            <p:ph idx="1"/>
          </p:nvPr>
        </p:nvSpPr>
        <p:spPr>
          <a:xfrm>
            <a:off x="5704153" y="1600200"/>
            <a:ext cx="6193802" cy="3044827"/>
          </a:xfrm>
        </p:spPr>
        <p:txBody>
          <a:bodyPr anchor="ctr">
            <a:normAutofit lnSpcReduction="10000"/>
          </a:bodyPr>
          <a:lstStyle/>
          <a:p>
            <a:pPr marL="349250" indent="-342900" algn="just">
              <a:lnSpc>
                <a:spcPct val="150000"/>
              </a:lnSpc>
              <a:spcBef>
                <a:spcPts val="0"/>
              </a:spcBef>
              <a:buFont typeface="Wingdings" panose="05000000000000000000" pitchFamily="2" charset="2"/>
              <a:buChar char="Ø"/>
            </a:pPr>
            <a:r>
              <a:rPr lang="en-IN" b="1">
                <a:latin typeface="Georgia Pro Semibold" panose="02040702050405020303" pitchFamily="18" charset="0"/>
                <a:cs typeface="Arial"/>
              </a:rPr>
              <a:t>When do we use?</a:t>
            </a:r>
            <a:endParaRPr lang="en-US" b="1">
              <a:latin typeface="Georgia Pro Semibold" panose="02040702050405020303" pitchFamily="18" charset="0"/>
              <a:cs typeface="Arial"/>
            </a:endParaRPr>
          </a:p>
          <a:p>
            <a:pPr marL="349250" indent="-342900" algn="just">
              <a:lnSpc>
                <a:spcPct val="150000"/>
              </a:lnSpc>
              <a:spcBef>
                <a:spcPts val="0"/>
              </a:spcBef>
              <a:buFont typeface="Arial" panose="020B0604020202020204" pitchFamily="34" charset="0"/>
              <a:buChar char="•"/>
            </a:pPr>
            <a:r>
              <a:rPr lang="en-IN" b="1">
                <a:latin typeface="Georgia Pro Semibold" panose="02040702050405020303" pitchFamily="18" charset="0"/>
                <a:cs typeface="Arial"/>
              </a:rPr>
              <a:t>Prediction problems</a:t>
            </a:r>
          </a:p>
          <a:p>
            <a:pPr marL="349250" indent="-342900" algn="just">
              <a:lnSpc>
                <a:spcPct val="150000"/>
              </a:lnSpc>
              <a:spcBef>
                <a:spcPts val="0"/>
              </a:spcBef>
              <a:buFont typeface="Wingdings" panose="05000000000000000000" pitchFamily="2" charset="2"/>
              <a:buChar char="Ø"/>
            </a:pPr>
            <a:r>
              <a:rPr lang="en-IN" b="1">
                <a:latin typeface="Georgia Pro Semibold" panose="02040702050405020303" pitchFamily="18" charset="0"/>
                <a:cs typeface="Arial"/>
              </a:rPr>
              <a:t>How do we use?</a:t>
            </a:r>
          </a:p>
          <a:p>
            <a:pPr marL="349250" indent="-342900" algn="just">
              <a:lnSpc>
                <a:spcPct val="150000"/>
              </a:lnSpc>
              <a:spcBef>
                <a:spcPts val="0"/>
              </a:spcBef>
              <a:buFont typeface="Arial" panose="020B0604020202020204" pitchFamily="34" charset="0"/>
              <a:buChar char="•"/>
            </a:pPr>
            <a:r>
              <a:rPr lang="en-US" b="1">
                <a:latin typeface="Georgia Pro Semibold" panose="02040702050405020303" pitchFamily="18" charset="0"/>
                <a:ea typeface="Cambria" panose="02040503050406030204" pitchFamily="18" charset="0"/>
              </a:rPr>
              <a:t>Artificial Neural Network(ANN) uses the processing of the brain as a basis to develop algorithms that can be used to model complex patterns and prediction problems.</a:t>
            </a:r>
            <a:endParaRPr lang="en-IN" b="1">
              <a:latin typeface="Georgia Pro Semibold" panose="02040702050405020303" pitchFamily="18" charset="0"/>
              <a:ea typeface="Cambria" panose="02040503050406030204" pitchFamily="18" charset="0"/>
              <a:cs typeface="Arial"/>
            </a:endParaRPr>
          </a:p>
        </p:txBody>
      </p:sp>
    </p:spTree>
    <p:extLst>
      <p:ext uri="{BB962C8B-B14F-4D97-AF65-F5344CB8AC3E}">
        <p14:creationId xmlns:p14="http://schemas.microsoft.com/office/powerpoint/2010/main" val="254513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B64A2-8DCF-A843-9A7F-51ED8894B767}"/>
              </a:ext>
            </a:extLst>
          </p:cNvPr>
          <p:cNvSpPr>
            <a:spLocks noGrp="1"/>
          </p:cNvSpPr>
          <p:nvPr>
            <p:ph type="title"/>
          </p:nvPr>
        </p:nvSpPr>
        <p:spPr>
          <a:xfrm>
            <a:off x="333075" y="4935288"/>
            <a:ext cx="10058400" cy="1522993"/>
          </a:xfrm>
        </p:spPr>
        <p:txBody>
          <a:bodyPr>
            <a:normAutofit/>
          </a:bodyPr>
          <a:lstStyle/>
          <a:p>
            <a:r>
              <a:rPr lang="en-US" sz="4000">
                <a:solidFill>
                  <a:schemeClr val="tx1"/>
                </a:solidFill>
                <a:latin typeface="Georgia Pro Semibold" panose="02040702050405020303" pitchFamily="18" charset="0"/>
                <a:ea typeface="+mn-lt"/>
                <a:cs typeface="+mn-lt"/>
              </a:rPr>
              <a:t>Logistic Regression (LR)</a:t>
            </a:r>
            <a:endParaRPr lang="en-US" sz="4000" b="1">
              <a:solidFill>
                <a:schemeClr val="tx1"/>
              </a:solidFill>
              <a:latin typeface="Georgia Pro Semibold" panose="02040702050405020303" pitchFamily="18" charset="0"/>
            </a:endParaRPr>
          </a:p>
        </p:txBody>
      </p:sp>
      <p:grpSp>
        <p:nvGrpSpPr>
          <p:cNvPr id="13" name="Group 12">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 name="TextBox 6">
            <a:extLst>
              <a:ext uri="{FF2B5EF4-FFF2-40B4-BE49-F238E27FC236}">
                <a16:creationId xmlns:a16="http://schemas.microsoft.com/office/drawing/2014/main" id="{442F9451-C9AC-3EB7-540C-5C96718AC501}"/>
              </a:ext>
            </a:extLst>
          </p:cNvPr>
          <p:cNvSpPr txBox="1"/>
          <p:nvPr/>
        </p:nvSpPr>
        <p:spPr>
          <a:xfrm>
            <a:off x="362269" y="10282"/>
            <a:ext cx="1372492" cy="400110"/>
          </a:xfrm>
          <a:prstGeom prst="rect">
            <a:avLst/>
          </a:prstGeom>
          <a:noFill/>
        </p:spPr>
        <p:txBody>
          <a:bodyPr wrap="none" rtlCol="0">
            <a:spAutoFit/>
          </a:bodyPr>
          <a:lstStyle/>
          <a:p>
            <a:r>
              <a:rPr lang="en-US" sz="2000" b="1">
                <a:latin typeface="Georgia Pro Semibold" panose="02040702050405020303" pitchFamily="18" charset="0"/>
              </a:rPr>
              <a:t>OUTPUT</a:t>
            </a:r>
            <a:r>
              <a:rPr lang="en-US" b="1">
                <a:latin typeface="Georgia Pro Semibold" panose="02040702050405020303" pitchFamily="18" charset="0"/>
              </a:rPr>
              <a:t>:</a:t>
            </a:r>
          </a:p>
        </p:txBody>
      </p:sp>
      <p:pic>
        <p:nvPicPr>
          <p:cNvPr id="3" name="Picture 5">
            <a:extLst>
              <a:ext uri="{FF2B5EF4-FFF2-40B4-BE49-F238E27FC236}">
                <a16:creationId xmlns:a16="http://schemas.microsoft.com/office/drawing/2014/main" id="{C8B2F112-6EEE-8A7B-E3FF-1F66E4EC0C46}"/>
              </a:ext>
            </a:extLst>
          </p:cNvPr>
          <p:cNvPicPr>
            <a:picLocks noChangeAspect="1"/>
          </p:cNvPicPr>
          <p:nvPr/>
        </p:nvPicPr>
        <p:blipFill rotWithShape="1">
          <a:blip r:embed="rId6"/>
          <a:srcRect r="13793" b="3553"/>
          <a:stretch/>
        </p:blipFill>
        <p:spPr>
          <a:xfrm>
            <a:off x="1734761" y="10283"/>
            <a:ext cx="3873559" cy="4561718"/>
          </a:xfrm>
          <a:prstGeom prst="rect">
            <a:avLst/>
          </a:prstGeom>
        </p:spPr>
      </p:pic>
      <p:pic>
        <p:nvPicPr>
          <p:cNvPr id="4" name="Picture 4">
            <a:extLst>
              <a:ext uri="{FF2B5EF4-FFF2-40B4-BE49-F238E27FC236}">
                <a16:creationId xmlns:a16="http://schemas.microsoft.com/office/drawing/2014/main" id="{2C89CB81-3EAA-4714-7D8E-05C92CC5A052}"/>
              </a:ext>
            </a:extLst>
          </p:cNvPr>
          <p:cNvPicPr>
            <a:picLocks noChangeAspect="1"/>
          </p:cNvPicPr>
          <p:nvPr/>
        </p:nvPicPr>
        <p:blipFill>
          <a:blip r:embed="rId7"/>
          <a:stretch>
            <a:fillRect/>
          </a:stretch>
        </p:blipFill>
        <p:spPr>
          <a:xfrm>
            <a:off x="7193710" y="633972"/>
            <a:ext cx="4208015" cy="3304056"/>
          </a:xfrm>
          <a:prstGeom prst="rect">
            <a:avLst/>
          </a:prstGeom>
        </p:spPr>
      </p:pic>
    </p:spTree>
    <p:extLst>
      <p:ext uri="{BB962C8B-B14F-4D97-AF65-F5344CB8AC3E}">
        <p14:creationId xmlns:p14="http://schemas.microsoft.com/office/powerpoint/2010/main" val="3934215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eorgia Pro Semibold" panose="02040702050405020303" pitchFamily="18" charset="0"/>
              </a:endParaRPr>
            </a:p>
          </p:txBody>
        </p:sp>
      </p:grpSp>
      <p:sp>
        <p:nvSpPr>
          <p:cNvPr id="2" name="Title 1">
            <a:extLst>
              <a:ext uri="{FF2B5EF4-FFF2-40B4-BE49-F238E27FC236}">
                <a16:creationId xmlns:a16="http://schemas.microsoft.com/office/drawing/2014/main" id="{A0487118-356F-9341-811A-85A7ED654978}"/>
              </a:ext>
            </a:extLst>
          </p:cNvPr>
          <p:cNvSpPr>
            <a:spLocks noGrp="1"/>
          </p:cNvSpPr>
          <p:nvPr>
            <p:ph type="title"/>
          </p:nvPr>
        </p:nvSpPr>
        <p:spPr>
          <a:xfrm>
            <a:off x="1432099" y="2376862"/>
            <a:ext cx="2756735" cy="2104273"/>
          </a:xfrm>
          <a:noFill/>
        </p:spPr>
        <p:txBody>
          <a:bodyPr>
            <a:normAutofit/>
          </a:bodyPr>
          <a:lstStyle/>
          <a:p>
            <a:pPr algn="ctr">
              <a:lnSpc>
                <a:spcPct val="100000"/>
              </a:lnSpc>
            </a:pPr>
            <a:r>
              <a:rPr lang="en-US" sz="3000">
                <a:solidFill>
                  <a:srgbClr val="FFFFFF"/>
                </a:solidFill>
                <a:latin typeface="Georgia Pro Semibold" panose="02040702050405020303" pitchFamily="18" charset="0"/>
              </a:rPr>
              <a:t>Gaussian Naïve Bayes(GNB)</a:t>
            </a:r>
            <a:endParaRPr lang="en-US" sz="3000">
              <a:latin typeface="Georgia Pro Semibold" panose="02040702050405020303" pitchFamily="18" charset="0"/>
            </a:endParaRP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B19F062-19A5-2B4C-9789-0B8AC26C922E}"/>
              </a:ext>
            </a:extLst>
          </p:cNvPr>
          <p:cNvSpPr>
            <a:spLocks noGrp="1"/>
          </p:cNvSpPr>
          <p:nvPr>
            <p:ph idx="1"/>
          </p:nvPr>
        </p:nvSpPr>
        <p:spPr>
          <a:xfrm>
            <a:off x="5750560" y="1605280"/>
            <a:ext cx="6198196" cy="3657601"/>
          </a:xfrm>
        </p:spPr>
        <p:txBody>
          <a:bodyPr anchor="ctr">
            <a:noAutofit/>
          </a:bodyPr>
          <a:lstStyle/>
          <a:p>
            <a:pPr algn="just">
              <a:lnSpc>
                <a:spcPct val="160000"/>
              </a:lnSpc>
              <a:spcBef>
                <a:spcPts val="0"/>
              </a:spcBef>
              <a:buFont typeface="Wingdings" panose="05000000000000000000" pitchFamily="2" charset="2"/>
              <a:buChar char="Ø"/>
            </a:pPr>
            <a:r>
              <a:rPr lang="en-US">
                <a:latin typeface="Georgia Pro Semibold" panose="02040702050405020303" pitchFamily="18" charset="0"/>
              </a:rPr>
              <a:t>When do we use?</a:t>
            </a:r>
          </a:p>
          <a:p>
            <a:pPr algn="just">
              <a:lnSpc>
                <a:spcPct val="160000"/>
              </a:lnSpc>
              <a:spcBef>
                <a:spcPts val="0"/>
              </a:spcBef>
              <a:buFont typeface="Arial" panose="020B0604020202020204" pitchFamily="34" charset="0"/>
              <a:buChar char="•"/>
            </a:pPr>
            <a:r>
              <a:rPr lang="en-US">
                <a:latin typeface="Georgia Pro Semibold" panose="02040702050405020303" pitchFamily="18" charset="0"/>
              </a:rPr>
              <a:t>Classification Problems</a:t>
            </a:r>
          </a:p>
          <a:p>
            <a:pPr algn="just">
              <a:lnSpc>
                <a:spcPct val="160000"/>
              </a:lnSpc>
              <a:spcBef>
                <a:spcPts val="0"/>
              </a:spcBef>
              <a:buFont typeface="Wingdings" panose="05000000000000000000" pitchFamily="2" charset="2"/>
              <a:buChar char="Ø"/>
            </a:pPr>
            <a:r>
              <a:rPr lang="en-US">
                <a:latin typeface="Georgia Pro Semibold" panose="02040702050405020303" pitchFamily="18" charset="0"/>
              </a:rPr>
              <a:t>How do we use?</a:t>
            </a:r>
          </a:p>
          <a:p>
            <a:pPr algn="just">
              <a:lnSpc>
                <a:spcPct val="160000"/>
              </a:lnSpc>
              <a:spcBef>
                <a:spcPts val="0"/>
              </a:spcBef>
              <a:buFont typeface="Arial" panose="020B0604020202020204" pitchFamily="34" charset="0"/>
              <a:buChar char="•"/>
            </a:pPr>
            <a:r>
              <a:rPr lang="en-US">
                <a:latin typeface="Georgia Pro Semibold" panose="02040702050405020303" pitchFamily="18" charset="0"/>
              </a:rPr>
              <a:t>Based on Bayes Theorem – every feature being classified is independent of the value of any other feature</a:t>
            </a:r>
          </a:p>
          <a:p>
            <a:pPr algn="just">
              <a:lnSpc>
                <a:spcPct val="160000"/>
              </a:lnSpc>
              <a:spcBef>
                <a:spcPts val="0"/>
              </a:spcBef>
              <a:buFont typeface="Arial" panose="020B0604020202020204" pitchFamily="34" charset="0"/>
              <a:buChar char="•"/>
            </a:pPr>
            <a:r>
              <a:rPr lang="en-US">
                <a:latin typeface="Georgia Pro Semibold" panose="02040702050405020303" pitchFamily="18" charset="0"/>
              </a:rPr>
              <a:t>Allows to predict a class given a set of features using probability</a:t>
            </a:r>
          </a:p>
        </p:txBody>
      </p:sp>
    </p:spTree>
    <p:extLst>
      <p:ext uri="{BB962C8B-B14F-4D97-AF65-F5344CB8AC3E}">
        <p14:creationId xmlns:p14="http://schemas.microsoft.com/office/powerpoint/2010/main" val="2527930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B64A2-8DCF-A843-9A7F-51ED8894B767}"/>
              </a:ext>
            </a:extLst>
          </p:cNvPr>
          <p:cNvSpPr>
            <a:spLocks noGrp="1"/>
          </p:cNvSpPr>
          <p:nvPr>
            <p:ph type="title"/>
          </p:nvPr>
        </p:nvSpPr>
        <p:spPr>
          <a:xfrm>
            <a:off x="349551" y="4935288"/>
            <a:ext cx="10058400" cy="1522993"/>
          </a:xfrm>
        </p:spPr>
        <p:txBody>
          <a:bodyPr>
            <a:normAutofit/>
          </a:bodyPr>
          <a:lstStyle/>
          <a:p>
            <a:r>
              <a:rPr lang="en-US" sz="4000" b="1">
                <a:blipFill dpi="0" rotWithShape="1">
                  <a:blip r:embed="rId4"/>
                  <a:srcRect/>
                  <a:tile tx="6350" ty="-127000" sx="65000" sy="64000" flip="none" algn="tl"/>
                </a:blipFill>
                <a:latin typeface="Georgia Pro Semibold"/>
              </a:rPr>
              <a:t> </a:t>
            </a:r>
            <a:r>
              <a:rPr lang="en-US" sz="4000" b="1" err="1">
                <a:blipFill dpi="0" rotWithShape="1">
                  <a:blip r:embed="rId4"/>
                  <a:srcRect/>
                  <a:tile tx="6350" ty="-127000" sx="65000" sy="64000" flip="none" algn="tl"/>
                </a:blipFill>
                <a:latin typeface="Georgia Pro Semibold"/>
              </a:rPr>
              <a:t>GAussian</a:t>
            </a:r>
            <a:r>
              <a:rPr lang="en-US" sz="4000" b="1">
                <a:blipFill dpi="0" rotWithShape="1">
                  <a:blip r:embed="rId4"/>
                  <a:srcRect/>
                  <a:tile tx="6350" ty="-127000" sx="65000" sy="64000" flip="none" algn="tl"/>
                </a:blipFill>
                <a:latin typeface="Georgia Pro Semibold"/>
              </a:rPr>
              <a:t> Naïve</a:t>
            </a:r>
            <a:r>
              <a:rPr lang="en-US" sz="4000" b="1" kern="1200" cap="all" baseline="0">
                <a:blipFill dpi="0" rotWithShape="1">
                  <a:blip r:embed="rId4"/>
                  <a:srcRect/>
                  <a:tile tx="6350" ty="-127000" sx="65000" sy="64000" flip="none" algn="tl"/>
                </a:blipFill>
                <a:latin typeface="Georgia Pro Semibold"/>
              </a:rPr>
              <a:t> Bayes</a:t>
            </a:r>
            <a:endParaRPr lang="en-US" sz="4000" b="1">
              <a:latin typeface="Georgia Pro Semibold"/>
            </a:endParaRPr>
          </a:p>
        </p:txBody>
      </p:sp>
      <p:grpSp>
        <p:nvGrpSpPr>
          <p:cNvPr id="13" name="Group 12">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 name="TextBox 6">
            <a:extLst>
              <a:ext uri="{FF2B5EF4-FFF2-40B4-BE49-F238E27FC236}">
                <a16:creationId xmlns:a16="http://schemas.microsoft.com/office/drawing/2014/main" id="{442F9451-C9AC-3EB7-540C-5C96718AC501}"/>
              </a:ext>
            </a:extLst>
          </p:cNvPr>
          <p:cNvSpPr txBox="1"/>
          <p:nvPr/>
        </p:nvSpPr>
        <p:spPr>
          <a:xfrm>
            <a:off x="362269" y="10282"/>
            <a:ext cx="1372492" cy="400110"/>
          </a:xfrm>
          <a:prstGeom prst="rect">
            <a:avLst/>
          </a:prstGeom>
          <a:noFill/>
        </p:spPr>
        <p:txBody>
          <a:bodyPr wrap="none" rtlCol="0">
            <a:spAutoFit/>
          </a:bodyPr>
          <a:lstStyle/>
          <a:p>
            <a:r>
              <a:rPr lang="en-US" sz="2000" b="1">
                <a:latin typeface="Georgia Pro Semibold" panose="02040702050405020303" pitchFamily="18" charset="0"/>
              </a:rPr>
              <a:t>OUTPUT</a:t>
            </a:r>
            <a:r>
              <a:rPr lang="en-US" b="1">
                <a:latin typeface="Georgia Pro Semibold" panose="02040702050405020303" pitchFamily="18" charset="0"/>
              </a:rPr>
              <a:t>:</a:t>
            </a:r>
          </a:p>
        </p:txBody>
      </p:sp>
      <p:pic>
        <p:nvPicPr>
          <p:cNvPr id="3" name="Picture 15">
            <a:extLst>
              <a:ext uri="{FF2B5EF4-FFF2-40B4-BE49-F238E27FC236}">
                <a16:creationId xmlns:a16="http://schemas.microsoft.com/office/drawing/2014/main" id="{759F5B69-F0F5-6ACA-04F1-AA0DE78AD47C}"/>
              </a:ext>
            </a:extLst>
          </p:cNvPr>
          <p:cNvPicPr>
            <a:picLocks noChangeAspect="1"/>
          </p:cNvPicPr>
          <p:nvPr/>
        </p:nvPicPr>
        <p:blipFill>
          <a:blip r:embed="rId7"/>
          <a:stretch>
            <a:fillRect/>
          </a:stretch>
        </p:blipFill>
        <p:spPr>
          <a:xfrm>
            <a:off x="1759948" y="10282"/>
            <a:ext cx="4681492" cy="4568499"/>
          </a:xfrm>
          <a:prstGeom prst="rect">
            <a:avLst/>
          </a:prstGeom>
        </p:spPr>
      </p:pic>
      <p:pic>
        <p:nvPicPr>
          <p:cNvPr id="4" name="Picture 4">
            <a:extLst>
              <a:ext uri="{FF2B5EF4-FFF2-40B4-BE49-F238E27FC236}">
                <a16:creationId xmlns:a16="http://schemas.microsoft.com/office/drawing/2014/main" id="{D22FCC11-4F12-E79F-2330-8A567243E613}"/>
              </a:ext>
            </a:extLst>
          </p:cNvPr>
          <p:cNvPicPr>
            <a:picLocks noChangeAspect="1"/>
          </p:cNvPicPr>
          <p:nvPr/>
        </p:nvPicPr>
        <p:blipFill>
          <a:blip r:embed="rId8"/>
          <a:stretch>
            <a:fillRect/>
          </a:stretch>
        </p:blipFill>
        <p:spPr>
          <a:xfrm>
            <a:off x="7252495" y="601112"/>
            <a:ext cx="4178423" cy="3369776"/>
          </a:xfrm>
          <a:prstGeom prst="rect">
            <a:avLst/>
          </a:prstGeom>
        </p:spPr>
      </p:pic>
    </p:spTree>
    <p:extLst>
      <p:ext uri="{BB962C8B-B14F-4D97-AF65-F5344CB8AC3E}">
        <p14:creationId xmlns:p14="http://schemas.microsoft.com/office/powerpoint/2010/main" val="1785282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eorgia Pro Semibold" panose="02040702050405020303" pitchFamily="18" charset="0"/>
              </a:endParaRPr>
            </a:p>
          </p:txBody>
        </p:sp>
      </p:grpSp>
      <p:sp>
        <p:nvSpPr>
          <p:cNvPr id="2" name="Title 1">
            <a:extLst>
              <a:ext uri="{FF2B5EF4-FFF2-40B4-BE49-F238E27FC236}">
                <a16:creationId xmlns:a16="http://schemas.microsoft.com/office/drawing/2014/main" id="{ABD2F2B5-4BDA-4D47-BBEC-3B4209C080ED}"/>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latin typeface="Georgia Pro Semibold" panose="02040702050405020303" pitchFamily="18" charset="0"/>
              </a:rPr>
              <a:t>Decision Tree</a:t>
            </a: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48386C0-24BC-184E-8395-3AC3544078E9}"/>
              </a:ext>
            </a:extLst>
          </p:cNvPr>
          <p:cNvSpPr>
            <a:spLocks noGrp="1"/>
          </p:cNvSpPr>
          <p:nvPr>
            <p:ph idx="1"/>
          </p:nvPr>
        </p:nvSpPr>
        <p:spPr>
          <a:xfrm>
            <a:off x="5748650" y="1595120"/>
            <a:ext cx="6260469" cy="4516121"/>
          </a:xfrm>
        </p:spPr>
        <p:txBody>
          <a:bodyPr anchor="ctr">
            <a:noAutofit/>
          </a:bodyPr>
          <a:lstStyle/>
          <a:p>
            <a:pPr marL="349250" indent="-342900" algn="just">
              <a:lnSpc>
                <a:spcPct val="150000"/>
              </a:lnSpc>
              <a:spcBef>
                <a:spcPts val="0"/>
              </a:spcBef>
              <a:buFont typeface="Wingdings" panose="05000000000000000000" pitchFamily="2" charset="2"/>
              <a:buChar char="Ø"/>
            </a:pPr>
            <a:r>
              <a:rPr lang="en-IN">
                <a:latin typeface="Georgia Pro Semibold" panose="02040702050405020303" pitchFamily="18" charset="0"/>
                <a:cs typeface="Arial"/>
              </a:rPr>
              <a:t>When do we use?</a:t>
            </a:r>
            <a:endParaRPr lang="en-US">
              <a:latin typeface="Georgia Pro Semibold" panose="02040702050405020303" pitchFamily="18" charset="0"/>
            </a:endParaRPr>
          </a:p>
          <a:p>
            <a:pPr marL="349250" indent="-342900" algn="just">
              <a:lnSpc>
                <a:spcPct val="150000"/>
              </a:lnSpc>
              <a:spcBef>
                <a:spcPts val="0"/>
              </a:spcBef>
              <a:buFont typeface="Arial" panose="020B0604020202020204" pitchFamily="34" charset="0"/>
              <a:buChar char="•"/>
            </a:pPr>
            <a:r>
              <a:rPr lang="en-IN">
                <a:latin typeface="Georgia Pro Semibold" panose="02040702050405020303" pitchFamily="18" charset="0"/>
                <a:cs typeface="Arial"/>
              </a:rPr>
              <a:t>Classification and Regression problems</a:t>
            </a:r>
          </a:p>
          <a:p>
            <a:pPr marL="349250" indent="-342900" algn="just">
              <a:lnSpc>
                <a:spcPct val="150000"/>
              </a:lnSpc>
              <a:spcBef>
                <a:spcPts val="0"/>
              </a:spcBef>
              <a:buFont typeface="Wingdings" panose="05000000000000000000" pitchFamily="2" charset="2"/>
              <a:buChar char="Ø"/>
            </a:pPr>
            <a:r>
              <a:rPr lang="en-IN">
                <a:latin typeface="Georgia Pro Semibold" panose="02040702050405020303" pitchFamily="18" charset="0"/>
                <a:cs typeface="Arial"/>
              </a:rPr>
              <a:t>How do we use?</a:t>
            </a:r>
          </a:p>
          <a:p>
            <a:pPr marL="349250" indent="-342900" algn="just">
              <a:lnSpc>
                <a:spcPct val="150000"/>
              </a:lnSpc>
              <a:spcBef>
                <a:spcPts val="0"/>
              </a:spcBef>
              <a:buFont typeface="Arial" panose="020B0604020202020204" pitchFamily="34" charset="0"/>
              <a:buChar char="•"/>
            </a:pPr>
            <a:r>
              <a:rPr lang="en-IN">
                <a:latin typeface="Georgia Pro Semibold" panose="02040702050405020303" pitchFamily="18" charset="0"/>
                <a:ea typeface="+mn-lt"/>
                <a:cs typeface="+mn-lt"/>
              </a:rPr>
              <a:t>The purpose of the analysis via tree-building algorithm is to determine a set of if-then logical split conditions that permit accurate predictions or classification of cases. </a:t>
            </a:r>
          </a:p>
          <a:p>
            <a:pPr marL="349250" indent="-342900" algn="just">
              <a:lnSpc>
                <a:spcPct val="150000"/>
              </a:lnSpc>
              <a:spcBef>
                <a:spcPts val="0"/>
              </a:spcBef>
              <a:buFont typeface="Arial" panose="020B0604020202020204" pitchFamily="34" charset="0"/>
              <a:buChar char="•"/>
            </a:pPr>
            <a:r>
              <a:rPr lang="en-IN">
                <a:latin typeface="Georgia Pro Semibold" panose="02040702050405020303" pitchFamily="18" charset="0"/>
                <a:ea typeface="+mn-lt"/>
                <a:cs typeface="+mn-lt"/>
              </a:rPr>
              <a:t>A Classification tree will determine a set of logical if-then conditions instead of linear equations for predicting or classifying cases. </a:t>
            </a:r>
            <a:endParaRPr lang="en-IN">
              <a:latin typeface="Georgia Pro Semibold" panose="02040702050405020303" pitchFamily="18" charset="0"/>
              <a:cs typeface="Arial"/>
            </a:endParaRPr>
          </a:p>
        </p:txBody>
      </p:sp>
    </p:spTree>
    <p:extLst>
      <p:ext uri="{BB962C8B-B14F-4D97-AF65-F5344CB8AC3E}">
        <p14:creationId xmlns:p14="http://schemas.microsoft.com/office/powerpoint/2010/main" val="4140115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B64A2-8DCF-A843-9A7F-51ED8894B767}"/>
              </a:ext>
            </a:extLst>
          </p:cNvPr>
          <p:cNvSpPr>
            <a:spLocks noGrp="1"/>
          </p:cNvSpPr>
          <p:nvPr>
            <p:ph type="title"/>
          </p:nvPr>
        </p:nvSpPr>
        <p:spPr>
          <a:xfrm>
            <a:off x="333075" y="4935288"/>
            <a:ext cx="10058400" cy="1522993"/>
          </a:xfrm>
        </p:spPr>
        <p:txBody>
          <a:bodyPr>
            <a:normAutofit/>
          </a:bodyPr>
          <a:lstStyle/>
          <a:p>
            <a:r>
              <a:rPr lang="en-US" sz="4000">
                <a:blipFill dpi="0" rotWithShape="1">
                  <a:blip r:embed="rId4"/>
                  <a:srcRect/>
                  <a:tile tx="6350" ty="-127000" sx="65000" sy="64000" flip="none" algn="tl"/>
                </a:blipFill>
                <a:latin typeface="Georgia Pro Semibold" panose="02040702050405020303" pitchFamily="18" charset="0"/>
              </a:rPr>
              <a:t>Decision Tree</a:t>
            </a:r>
            <a:endParaRPr lang="en-US" sz="4000" b="1">
              <a:latin typeface="Georgia Pro Semibold" panose="02040702050405020303" pitchFamily="18" charset="0"/>
            </a:endParaRPr>
          </a:p>
        </p:txBody>
      </p:sp>
      <p:grpSp>
        <p:nvGrpSpPr>
          <p:cNvPr id="13" name="Group 12">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 name="TextBox 6">
            <a:extLst>
              <a:ext uri="{FF2B5EF4-FFF2-40B4-BE49-F238E27FC236}">
                <a16:creationId xmlns:a16="http://schemas.microsoft.com/office/drawing/2014/main" id="{442F9451-C9AC-3EB7-540C-5C96718AC501}"/>
              </a:ext>
            </a:extLst>
          </p:cNvPr>
          <p:cNvSpPr txBox="1"/>
          <p:nvPr/>
        </p:nvSpPr>
        <p:spPr>
          <a:xfrm>
            <a:off x="362269" y="10282"/>
            <a:ext cx="1372492" cy="400110"/>
          </a:xfrm>
          <a:prstGeom prst="rect">
            <a:avLst/>
          </a:prstGeom>
          <a:noFill/>
        </p:spPr>
        <p:txBody>
          <a:bodyPr wrap="none" rtlCol="0">
            <a:spAutoFit/>
          </a:bodyPr>
          <a:lstStyle/>
          <a:p>
            <a:r>
              <a:rPr lang="en-US" sz="2000" b="1">
                <a:latin typeface="Georgia Pro Semibold" panose="02040702050405020303" pitchFamily="18" charset="0"/>
              </a:rPr>
              <a:t>OUTPUT</a:t>
            </a:r>
            <a:r>
              <a:rPr lang="en-US" b="1">
                <a:latin typeface="Georgia Pro Semibold" panose="02040702050405020303" pitchFamily="18" charset="0"/>
              </a:rPr>
              <a:t>:</a:t>
            </a:r>
          </a:p>
        </p:txBody>
      </p:sp>
      <p:pic>
        <p:nvPicPr>
          <p:cNvPr id="4" name="Picture 5">
            <a:extLst>
              <a:ext uri="{FF2B5EF4-FFF2-40B4-BE49-F238E27FC236}">
                <a16:creationId xmlns:a16="http://schemas.microsoft.com/office/drawing/2014/main" id="{C37282E6-F6D6-8D91-2120-A9A9AB188A28}"/>
              </a:ext>
            </a:extLst>
          </p:cNvPr>
          <p:cNvPicPr>
            <a:picLocks noChangeAspect="1"/>
          </p:cNvPicPr>
          <p:nvPr/>
        </p:nvPicPr>
        <p:blipFill>
          <a:blip r:embed="rId7"/>
          <a:stretch>
            <a:fillRect/>
          </a:stretch>
        </p:blipFill>
        <p:spPr>
          <a:xfrm>
            <a:off x="1734762" y="10282"/>
            <a:ext cx="4635558" cy="4561719"/>
          </a:xfrm>
          <a:prstGeom prst="rect">
            <a:avLst/>
          </a:prstGeom>
        </p:spPr>
      </p:pic>
      <p:pic>
        <p:nvPicPr>
          <p:cNvPr id="3" name="Picture 4">
            <a:extLst>
              <a:ext uri="{FF2B5EF4-FFF2-40B4-BE49-F238E27FC236}">
                <a16:creationId xmlns:a16="http://schemas.microsoft.com/office/drawing/2014/main" id="{1E9BB8C7-E788-F512-548F-61DBF92E54D8}"/>
              </a:ext>
            </a:extLst>
          </p:cNvPr>
          <p:cNvPicPr>
            <a:picLocks noChangeAspect="1"/>
          </p:cNvPicPr>
          <p:nvPr/>
        </p:nvPicPr>
        <p:blipFill>
          <a:blip r:embed="rId8"/>
          <a:stretch>
            <a:fillRect/>
          </a:stretch>
        </p:blipFill>
        <p:spPr>
          <a:xfrm>
            <a:off x="6948835" y="590920"/>
            <a:ext cx="4681489" cy="3390159"/>
          </a:xfrm>
          <a:prstGeom prst="rect">
            <a:avLst/>
          </a:prstGeom>
        </p:spPr>
      </p:pic>
    </p:spTree>
    <p:extLst>
      <p:ext uri="{BB962C8B-B14F-4D97-AF65-F5344CB8AC3E}">
        <p14:creationId xmlns:p14="http://schemas.microsoft.com/office/powerpoint/2010/main" val="4256846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white"/>
                </a:solidFill>
                <a:effectLst/>
                <a:uLnTx/>
                <a:uFillTx/>
                <a:latin typeface="Georgia Pro Semibold" panose="02040702050405020303" pitchFamily="18" charset="0"/>
              </a:endParaRPr>
            </a:p>
          </p:txBody>
        </p:sp>
      </p:grpSp>
      <p:sp>
        <p:nvSpPr>
          <p:cNvPr id="2" name="Title 1">
            <a:extLst>
              <a:ext uri="{FF2B5EF4-FFF2-40B4-BE49-F238E27FC236}">
                <a16:creationId xmlns:a16="http://schemas.microsoft.com/office/drawing/2014/main" id="{F65E22BE-6F5E-5048-BF81-C15B87C27095}"/>
              </a:ext>
            </a:extLst>
          </p:cNvPr>
          <p:cNvSpPr>
            <a:spLocks noGrp="1"/>
          </p:cNvSpPr>
          <p:nvPr>
            <p:ph type="title"/>
          </p:nvPr>
        </p:nvSpPr>
        <p:spPr>
          <a:xfrm>
            <a:off x="1517342" y="3013576"/>
            <a:ext cx="2602933" cy="1381535"/>
          </a:xfrm>
          <a:noFill/>
        </p:spPr>
        <p:txBody>
          <a:bodyPr>
            <a:normAutofit/>
          </a:bodyPr>
          <a:lstStyle/>
          <a:p>
            <a:pPr algn="ctr">
              <a:spcBef>
                <a:spcPts val="1200"/>
              </a:spcBef>
            </a:pPr>
            <a:r>
              <a:rPr lang="en-US" sz="3000" b="1" err="1">
                <a:solidFill>
                  <a:schemeClr val="bg1"/>
                </a:solidFill>
                <a:latin typeface="Georgia Pro Semibold" panose="02040702050405020303" pitchFamily="18" charset="0"/>
              </a:rPr>
              <a:t>LightGBM</a:t>
            </a:r>
            <a:r>
              <a:rPr lang="en-US" sz="3000" b="1">
                <a:solidFill>
                  <a:schemeClr val="bg1"/>
                </a:solidFill>
                <a:latin typeface="Georgia Pro Semibold" panose="02040702050405020303" pitchFamily="18" charset="0"/>
              </a:rPr>
              <a:t> </a:t>
            </a:r>
            <a:br>
              <a:rPr lang="en-US" sz="3000" b="1">
                <a:solidFill>
                  <a:schemeClr val="bg1"/>
                </a:solidFill>
                <a:latin typeface="Georgia Pro Semibold" panose="02040702050405020303" pitchFamily="18" charset="0"/>
              </a:rPr>
            </a:br>
            <a:r>
              <a:rPr lang="en-US" sz="3000" b="1">
                <a:solidFill>
                  <a:schemeClr val="bg1"/>
                </a:solidFill>
                <a:latin typeface="Georgia Pro Semibold" panose="02040702050405020303" pitchFamily="18" charset="0"/>
              </a:rPr>
              <a:t>(LGBM)</a:t>
            </a:r>
            <a:endParaRPr lang="en-US" sz="3000" b="1">
              <a:solidFill>
                <a:schemeClr val="bg1"/>
              </a:solidFill>
              <a:latin typeface="Georgia Pro Semibold" panose="02040702050405020303" pitchFamily="18" charset="0"/>
              <a:ea typeface="+mj-lt"/>
              <a:cs typeface="+mj-lt"/>
            </a:endParaRPr>
          </a:p>
          <a:p>
            <a:pPr algn="ctr"/>
            <a:endParaRPr lang="en-US" sz="3000" b="1">
              <a:solidFill>
                <a:schemeClr val="bg1"/>
              </a:solidFill>
              <a:latin typeface="Georgia Pro Semibold" panose="02040702050405020303" pitchFamily="18" charset="0"/>
            </a:endParaRP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9E085B3-606C-FD40-A360-02E51336561F}"/>
              </a:ext>
            </a:extLst>
          </p:cNvPr>
          <p:cNvSpPr>
            <a:spLocks noGrp="1"/>
          </p:cNvSpPr>
          <p:nvPr>
            <p:ph idx="1"/>
          </p:nvPr>
        </p:nvSpPr>
        <p:spPr>
          <a:xfrm>
            <a:off x="5707385" y="1600200"/>
            <a:ext cx="6250935" cy="4507867"/>
          </a:xfrm>
        </p:spPr>
        <p:txBody>
          <a:bodyPr anchor="ctr">
            <a:noAutofit/>
          </a:bodyPr>
          <a:lstStyle/>
          <a:p>
            <a:pPr marL="349250" indent="-342900" algn="just">
              <a:lnSpc>
                <a:spcPct val="150000"/>
              </a:lnSpc>
              <a:spcBef>
                <a:spcPts val="0"/>
              </a:spcBef>
              <a:buFont typeface="Wingdings" panose="05000000000000000000" pitchFamily="2" charset="2"/>
              <a:buChar char="Ø"/>
            </a:pPr>
            <a:r>
              <a:rPr lang="en-IN" b="1">
                <a:latin typeface="Georgia Pro Semibold" panose="02040702050405020303" pitchFamily="18" charset="0"/>
                <a:cs typeface="Arial"/>
              </a:rPr>
              <a:t>When do we use?</a:t>
            </a:r>
            <a:endParaRPr lang="en-US" b="1">
              <a:latin typeface="Georgia Pro Semibold" panose="02040702050405020303" pitchFamily="18" charset="0"/>
              <a:cs typeface="Arial"/>
            </a:endParaRPr>
          </a:p>
          <a:p>
            <a:pPr marL="349250" indent="-342900" algn="just">
              <a:lnSpc>
                <a:spcPct val="150000"/>
              </a:lnSpc>
              <a:spcBef>
                <a:spcPts val="0"/>
              </a:spcBef>
              <a:buFont typeface="Arial" panose="020B0604020202020204" pitchFamily="34" charset="0"/>
              <a:buChar char="•"/>
            </a:pPr>
            <a:r>
              <a:rPr lang="en-IN" b="1">
                <a:latin typeface="Georgia Pro Semibold" panose="02040702050405020303" pitchFamily="18" charset="0"/>
                <a:cs typeface="Arial"/>
              </a:rPr>
              <a:t>Prediction problems</a:t>
            </a:r>
          </a:p>
          <a:p>
            <a:pPr marL="349250" indent="-342900" algn="just">
              <a:lnSpc>
                <a:spcPct val="150000"/>
              </a:lnSpc>
              <a:spcBef>
                <a:spcPts val="0"/>
              </a:spcBef>
              <a:buFont typeface="Wingdings" panose="05000000000000000000" pitchFamily="2" charset="2"/>
              <a:buChar char="Ø"/>
            </a:pPr>
            <a:r>
              <a:rPr lang="en-IN" b="1">
                <a:latin typeface="Georgia Pro Semibold" panose="02040702050405020303" pitchFamily="18" charset="0"/>
                <a:cs typeface="Arial"/>
              </a:rPr>
              <a:t>How do we use?</a:t>
            </a:r>
            <a:endParaRPr lang="en-US" b="1">
              <a:solidFill>
                <a:srgbClr val="000000"/>
              </a:solidFill>
              <a:latin typeface="Georgia Pro Semibold" panose="02040702050405020303" pitchFamily="18" charset="0"/>
              <a:ea typeface="Cambria"/>
            </a:endParaRPr>
          </a:p>
          <a:p>
            <a:pPr algn="just">
              <a:lnSpc>
                <a:spcPct val="150000"/>
              </a:lnSpc>
              <a:spcBef>
                <a:spcPts val="0"/>
              </a:spcBef>
              <a:spcAft>
                <a:spcPts val="0"/>
              </a:spcAft>
              <a:buClr>
                <a:srgbClr val="9E3611"/>
              </a:buClr>
              <a:buSzPct val="85000"/>
              <a:buFont typeface="Arial" panose="020B0604020202020204" pitchFamily="34" charset="0"/>
              <a:buChar char="•"/>
            </a:pPr>
            <a:r>
              <a:rPr lang="en" b="1">
                <a:latin typeface="Georgia Pro Semibold" panose="02040702050405020303" pitchFamily="18" charset="0"/>
                <a:ea typeface="+mn-lt"/>
                <a:cs typeface="+mn-lt"/>
              </a:rPr>
              <a:t>LightGBM is a gradient boosting framework based on decision trees to increases the efficiency of the model and reduces memory usage. Gradient-based One Side Sampling Technique for LightGBM: Different data instances have varied roles in the computation of information gain.</a:t>
            </a:r>
            <a:endParaRPr lang="en-US" b="1">
              <a:latin typeface="Georgia Pro Semibold" panose="02040702050405020303" pitchFamily="18" charset="0"/>
            </a:endParaRPr>
          </a:p>
        </p:txBody>
      </p:sp>
    </p:spTree>
    <p:extLst>
      <p:ext uri="{BB962C8B-B14F-4D97-AF65-F5344CB8AC3E}">
        <p14:creationId xmlns:p14="http://schemas.microsoft.com/office/powerpoint/2010/main" val="9995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B64A2-8DCF-A843-9A7F-51ED8894B767}"/>
              </a:ext>
            </a:extLst>
          </p:cNvPr>
          <p:cNvSpPr>
            <a:spLocks noGrp="1"/>
          </p:cNvSpPr>
          <p:nvPr>
            <p:ph type="title"/>
          </p:nvPr>
        </p:nvSpPr>
        <p:spPr>
          <a:xfrm>
            <a:off x="333075" y="4935288"/>
            <a:ext cx="10058400" cy="1522993"/>
          </a:xfrm>
        </p:spPr>
        <p:txBody>
          <a:bodyPr>
            <a:normAutofit/>
          </a:bodyPr>
          <a:lstStyle/>
          <a:p>
            <a:pPr>
              <a:spcBef>
                <a:spcPts val="1200"/>
              </a:spcBef>
            </a:pPr>
            <a:r>
              <a:rPr lang="en-US" sz="4000" b="1" err="1">
                <a:solidFill>
                  <a:schemeClr val="tx1"/>
                </a:solidFill>
                <a:latin typeface="Georgia Pro Semibold" panose="02040702050405020303" pitchFamily="18" charset="0"/>
              </a:rPr>
              <a:t>LightGBM</a:t>
            </a:r>
            <a:r>
              <a:rPr lang="en-US" sz="4000" b="1">
                <a:solidFill>
                  <a:schemeClr val="tx1"/>
                </a:solidFill>
                <a:latin typeface="Georgia Pro Semibold" panose="02040702050405020303" pitchFamily="18" charset="0"/>
              </a:rPr>
              <a:t> (LGBM)</a:t>
            </a:r>
            <a:endParaRPr lang="en-US" sz="4000" b="1">
              <a:solidFill>
                <a:schemeClr val="tx1"/>
              </a:solidFill>
              <a:latin typeface="Georgia Pro Semibold" panose="02040702050405020303" pitchFamily="18" charset="0"/>
              <a:ea typeface="+mj-lt"/>
              <a:cs typeface="+mj-lt"/>
            </a:endParaRPr>
          </a:p>
        </p:txBody>
      </p:sp>
      <p:grpSp>
        <p:nvGrpSpPr>
          <p:cNvPr id="13" name="Group 12">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 name="TextBox 6">
            <a:extLst>
              <a:ext uri="{FF2B5EF4-FFF2-40B4-BE49-F238E27FC236}">
                <a16:creationId xmlns:a16="http://schemas.microsoft.com/office/drawing/2014/main" id="{442F9451-C9AC-3EB7-540C-5C96718AC501}"/>
              </a:ext>
            </a:extLst>
          </p:cNvPr>
          <p:cNvSpPr txBox="1"/>
          <p:nvPr/>
        </p:nvSpPr>
        <p:spPr>
          <a:xfrm>
            <a:off x="362269" y="10282"/>
            <a:ext cx="1372492" cy="400110"/>
          </a:xfrm>
          <a:prstGeom prst="rect">
            <a:avLst/>
          </a:prstGeom>
          <a:noFill/>
        </p:spPr>
        <p:txBody>
          <a:bodyPr wrap="none" rtlCol="0">
            <a:spAutoFit/>
          </a:bodyPr>
          <a:lstStyle/>
          <a:p>
            <a:r>
              <a:rPr lang="en-US" sz="2000" b="1">
                <a:latin typeface="Georgia Pro Semibold" panose="02040702050405020303" pitchFamily="18" charset="0"/>
              </a:rPr>
              <a:t>OUTPUT</a:t>
            </a:r>
            <a:r>
              <a:rPr lang="en-US" b="1">
                <a:latin typeface="Georgia Pro Semibold" panose="02040702050405020303" pitchFamily="18" charset="0"/>
              </a:rPr>
              <a:t>:</a:t>
            </a:r>
          </a:p>
        </p:txBody>
      </p:sp>
      <p:pic>
        <p:nvPicPr>
          <p:cNvPr id="4" name="Picture 3">
            <a:extLst>
              <a:ext uri="{FF2B5EF4-FFF2-40B4-BE49-F238E27FC236}">
                <a16:creationId xmlns:a16="http://schemas.microsoft.com/office/drawing/2014/main" id="{31C41385-714D-6464-F445-07E950BA46FB}"/>
              </a:ext>
            </a:extLst>
          </p:cNvPr>
          <p:cNvPicPr>
            <a:picLocks noChangeAspect="1"/>
          </p:cNvPicPr>
          <p:nvPr/>
        </p:nvPicPr>
        <p:blipFill rotWithShape="1">
          <a:blip r:embed="rId6"/>
          <a:srcRect r="19841" b="2647"/>
          <a:stretch/>
        </p:blipFill>
        <p:spPr>
          <a:xfrm>
            <a:off x="1734760" y="10281"/>
            <a:ext cx="3467159" cy="4523785"/>
          </a:xfrm>
          <a:prstGeom prst="rect">
            <a:avLst/>
          </a:prstGeom>
        </p:spPr>
      </p:pic>
      <p:pic>
        <p:nvPicPr>
          <p:cNvPr id="3" name="Picture 4">
            <a:extLst>
              <a:ext uri="{FF2B5EF4-FFF2-40B4-BE49-F238E27FC236}">
                <a16:creationId xmlns:a16="http://schemas.microsoft.com/office/drawing/2014/main" id="{0B745F9A-78D6-8CBD-77FA-35E12E989789}"/>
              </a:ext>
            </a:extLst>
          </p:cNvPr>
          <p:cNvPicPr>
            <a:picLocks noChangeAspect="1"/>
          </p:cNvPicPr>
          <p:nvPr/>
        </p:nvPicPr>
        <p:blipFill>
          <a:blip r:embed="rId7"/>
          <a:stretch>
            <a:fillRect/>
          </a:stretch>
        </p:blipFill>
        <p:spPr>
          <a:xfrm>
            <a:off x="6645855" y="688877"/>
            <a:ext cx="4785063" cy="3166591"/>
          </a:xfrm>
          <a:prstGeom prst="rect">
            <a:avLst/>
          </a:prstGeom>
        </p:spPr>
      </p:pic>
    </p:spTree>
    <p:extLst>
      <p:ext uri="{BB962C8B-B14F-4D97-AF65-F5344CB8AC3E}">
        <p14:creationId xmlns:p14="http://schemas.microsoft.com/office/powerpoint/2010/main" val="1401002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D781D84-9637-BF4C-BFAD-2B1E0F89FE44}"/>
              </a:ext>
            </a:extLst>
          </p:cNvPr>
          <p:cNvSpPr>
            <a:spLocks noGrp="1"/>
          </p:cNvSpPr>
          <p:nvPr>
            <p:ph type="title"/>
          </p:nvPr>
        </p:nvSpPr>
        <p:spPr>
          <a:xfrm>
            <a:off x="1490145" y="2376862"/>
            <a:ext cx="2640646" cy="2104273"/>
          </a:xfrm>
          <a:noFill/>
        </p:spPr>
        <p:txBody>
          <a:bodyPr vert="horz" lIns="91440" tIns="45720" rIns="91440" bIns="45720" rtlCol="0" anchor="ctr">
            <a:normAutofit/>
          </a:bodyPr>
          <a:lstStyle/>
          <a:p>
            <a:pPr algn="ctr"/>
            <a:r>
              <a:rPr lang="en-US" sz="3000" b="1">
                <a:solidFill>
                  <a:srgbClr val="FFFFFF"/>
                </a:solidFill>
                <a:latin typeface="Georgia Pro Semibold" panose="02040702050405020303" pitchFamily="18" charset="0"/>
              </a:rPr>
              <a:t>K-nearest Neighbor</a:t>
            </a:r>
            <a:br>
              <a:rPr lang="en-US" sz="3000" b="1">
                <a:solidFill>
                  <a:srgbClr val="FFFFFF"/>
                </a:solidFill>
                <a:latin typeface="Georgia Pro Semibold" panose="02040702050405020303" pitchFamily="18" charset="0"/>
              </a:rPr>
            </a:br>
            <a:r>
              <a:rPr lang="en-US" sz="3000" b="1">
                <a:solidFill>
                  <a:srgbClr val="FFFFFF"/>
                </a:solidFill>
                <a:latin typeface="Georgia Pro Semibold" panose="02040702050405020303" pitchFamily="18" charset="0"/>
              </a:rPr>
              <a:t>(KNN)</a:t>
            </a:r>
          </a:p>
        </p:txBody>
      </p:sp>
      <p:sp>
        <p:nvSpPr>
          <p:cNvPr id="26" name="Rectangle 25">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0D860CD9-456B-9C14-A658-107C707A1DE1}"/>
              </a:ext>
            </a:extLst>
          </p:cNvPr>
          <p:cNvSpPr txBox="1"/>
          <p:nvPr/>
        </p:nvSpPr>
        <p:spPr>
          <a:xfrm>
            <a:off x="5617886" y="1595120"/>
            <a:ext cx="6340434" cy="3277116"/>
          </a:xfrm>
          <a:prstGeom prst="rect">
            <a:avLst/>
          </a:prstGeom>
          <a:noFill/>
        </p:spPr>
        <p:txBody>
          <a:bodyPr wrap="square" rtlCol="0">
            <a:spAutoFit/>
          </a:bodyPr>
          <a:lstStyle/>
          <a:p>
            <a:pPr marL="349200" indent="-285750" algn="just">
              <a:lnSpc>
                <a:spcPct val="150000"/>
              </a:lnSpc>
              <a:buFont typeface="Wingdings" panose="05000000000000000000" pitchFamily="2" charset="2"/>
              <a:buChar char="Ø"/>
            </a:pPr>
            <a:r>
              <a:rPr lang="en-US" sz="2000" b="1">
                <a:solidFill>
                  <a:schemeClr val="tx1"/>
                </a:solidFill>
                <a:latin typeface="Georgia Pro Semibold" panose="02040702050405020303" pitchFamily="18" charset="0"/>
              </a:rPr>
              <a:t>When do we use KNN?</a:t>
            </a:r>
          </a:p>
          <a:p>
            <a:pPr marL="349200" indent="-285750" algn="just">
              <a:lnSpc>
                <a:spcPct val="150000"/>
              </a:lnSpc>
              <a:buFont typeface="Arial" panose="020B0604020202020204" pitchFamily="34" charset="0"/>
              <a:buChar char="•"/>
            </a:pPr>
            <a:r>
              <a:rPr lang="en-US" sz="2000" b="1">
                <a:solidFill>
                  <a:schemeClr val="tx1"/>
                </a:solidFill>
                <a:latin typeface="Georgia Pro Semibold" panose="02040702050405020303" pitchFamily="18" charset="0"/>
              </a:rPr>
              <a:t>For Classification and Regression Problems</a:t>
            </a:r>
            <a:endParaRPr lang="en-IN" sz="2000">
              <a:latin typeface="Georgia Pro Semibold" panose="02040702050405020303" pitchFamily="18" charset="0"/>
            </a:endParaRPr>
          </a:p>
          <a:p>
            <a:pPr marL="349200" indent="-285750" algn="just">
              <a:lnSpc>
                <a:spcPct val="150000"/>
              </a:lnSpc>
              <a:buFont typeface="Wingdings" panose="05000000000000000000" pitchFamily="2" charset="2"/>
              <a:buChar char="Ø"/>
            </a:pPr>
            <a:r>
              <a:rPr lang="en-US" sz="2000" b="1">
                <a:solidFill>
                  <a:schemeClr val="tx1"/>
                </a:solidFill>
                <a:latin typeface="Georgia Pro Semibold" panose="02040702050405020303" pitchFamily="18" charset="0"/>
              </a:rPr>
              <a:t>How Do we use KNN?</a:t>
            </a:r>
          </a:p>
          <a:p>
            <a:pPr marL="349200" indent="-285750" algn="just">
              <a:lnSpc>
                <a:spcPct val="150000"/>
              </a:lnSpc>
              <a:buFont typeface="Arial" panose="020B0604020202020204" pitchFamily="34" charset="0"/>
              <a:buChar char="•"/>
            </a:pPr>
            <a:r>
              <a:rPr lang="en-US" sz="2000" b="1">
                <a:solidFill>
                  <a:schemeClr val="tx1"/>
                </a:solidFill>
                <a:latin typeface="Georgia Pro Semibold" panose="02040702050405020303" pitchFamily="18" charset="0"/>
              </a:rPr>
              <a:t>Classification of a new unclassified record is performed by comparing it to the record in the training set it is most similar to, based on distance matrix.</a:t>
            </a:r>
          </a:p>
        </p:txBody>
      </p:sp>
    </p:spTree>
    <p:extLst>
      <p:ext uri="{BB962C8B-B14F-4D97-AF65-F5344CB8AC3E}">
        <p14:creationId xmlns:p14="http://schemas.microsoft.com/office/powerpoint/2010/main" val="3858255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B64A2-8DCF-A843-9A7F-51ED8894B767}"/>
              </a:ext>
            </a:extLst>
          </p:cNvPr>
          <p:cNvSpPr>
            <a:spLocks noGrp="1"/>
          </p:cNvSpPr>
          <p:nvPr>
            <p:ph type="title"/>
          </p:nvPr>
        </p:nvSpPr>
        <p:spPr>
          <a:xfrm>
            <a:off x="333075" y="4966222"/>
            <a:ext cx="10058400" cy="1522993"/>
          </a:xfrm>
        </p:spPr>
        <p:txBody>
          <a:bodyPr>
            <a:normAutofit/>
          </a:bodyPr>
          <a:lstStyle/>
          <a:p>
            <a:r>
              <a:rPr lang="en-US" sz="4000" b="1">
                <a:latin typeface="Georgia Pro Semibold" panose="02040702050405020303" pitchFamily="18" charset="0"/>
                <a:cs typeface="Times New Roman" panose="02020603050405020304" pitchFamily="18" charset="0"/>
              </a:rPr>
              <a:t>K – nearest Neighbor</a:t>
            </a:r>
            <a:endParaRPr lang="en-US" sz="4000" b="1">
              <a:latin typeface="Georgia Pro Semibold" panose="02040702050405020303" pitchFamily="18" charset="0"/>
            </a:endParaRPr>
          </a:p>
        </p:txBody>
      </p:sp>
      <p:grpSp>
        <p:nvGrpSpPr>
          <p:cNvPr id="13" name="Group 12">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 name="TextBox 6">
            <a:extLst>
              <a:ext uri="{FF2B5EF4-FFF2-40B4-BE49-F238E27FC236}">
                <a16:creationId xmlns:a16="http://schemas.microsoft.com/office/drawing/2014/main" id="{442F9451-C9AC-3EB7-540C-5C96718AC501}"/>
              </a:ext>
            </a:extLst>
          </p:cNvPr>
          <p:cNvSpPr txBox="1"/>
          <p:nvPr/>
        </p:nvSpPr>
        <p:spPr>
          <a:xfrm>
            <a:off x="333075" y="40635"/>
            <a:ext cx="1372492" cy="400110"/>
          </a:xfrm>
          <a:prstGeom prst="rect">
            <a:avLst/>
          </a:prstGeom>
          <a:noFill/>
        </p:spPr>
        <p:txBody>
          <a:bodyPr wrap="none" rtlCol="0">
            <a:spAutoFit/>
          </a:bodyPr>
          <a:lstStyle/>
          <a:p>
            <a:r>
              <a:rPr lang="en-US" sz="2000" b="1">
                <a:latin typeface="Georgia Pro Semibold" panose="02040702050405020303" pitchFamily="18" charset="0"/>
              </a:rPr>
              <a:t>OUTPUT</a:t>
            </a:r>
            <a:r>
              <a:rPr lang="en-US" b="1">
                <a:latin typeface="Georgia Pro Semibold" panose="02040702050405020303" pitchFamily="18" charset="0"/>
              </a:rPr>
              <a:t>:</a:t>
            </a:r>
          </a:p>
        </p:txBody>
      </p:sp>
      <p:pic>
        <p:nvPicPr>
          <p:cNvPr id="3" name="Picture 3">
            <a:extLst>
              <a:ext uri="{FF2B5EF4-FFF2-40B4-BE49-F238E27FC236}">
                <a16:creationId xmlns:a16="http://schemas.microsoft.com/office/drawing/2014/main" id="{6EDB6558-AC0C-EE24-0A02-D81D174C652D}"/>
              </a:ext>
            </a:extLst>
          </p:cNvPr>
          <p:cNvPicPr>
            <a:picLocks noChangeAspect="1"/>
          </p:cNvPicPr>
          <p:nvPr/>
        </p:nvPicPr>
        <p:blipFill>
          <a:blip r:embed="rId6"/>
          <a:stretch>
            <a:fillRect/>
          </a:stretch>
        </p:blipFill>
        <p:spPr>
          <a:xfrm>
            <a:off x="1945019" y="2818"/>
            <a:ext cx="3808519" cy="4324890"/>
          </a:xfrm>
          <a:prstGeom prst="rect">
            <a:avLst/>
          </a:prstGeom>
        </p:spPr>
      </p:pic>
      <p:pic>
        <p:nvPicPr>
          <p:cNvPr id="4" name="Picture 4">
            <a:extLst>
              <a:ext uri="{FF2B5EF4-FFF2-40B4-BE49-F238E27FC236}">
                <a16:creationId xmlns:a16="http://schemas.microsoft.com/office/drawing/2014/main" id="{CD88B201-FCAA-4077-AA88-58C7CB0722CA}"/>
              </a:ext>
            </a:extLst>
          </p:cNvPr>
          <p:cNvPicPr>
            <a:picLocks noChangeAspect="1"/>
          </p:cNvPicPr>
          <p:nvPr/>
        </p:nvPicPr>
        <p:blipFill>
          <a:blip r:embed="rId7"/>
          <a:stretch>
            <a:fillRect/>
          </a:stretch>
        </p:blipFill>
        <p:spPr>
          <a:xfrm>
            <a:off x="6609829" y="687057"/>
            <a:ext cx="4725879" cy="3197886"/>
          </a:xfrm>
          <a:prstGeom prst="rect">
            <a:avLst/>
          </a:prstGeom>
        </p:spPr>
      </p:pic>
    </p:spTree>
    <p:extLst>
      <p:ext uri="{BB962C8B-B14F-4D97-AF65-F5344CB8AC3E}">
        <p14:creationId xmlns:p14="http://schemas.microsoft.com/office/powerpoint/2010/main" val="274136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680229-667C-5084-7486-5D43DA82B8F5}"/>
              </a:ext>
            </a:extLst>
          </p:cNvPr>
          <p:cNvSpPr txBox="1"/>
          <p:nvPr/>
        </p:nvSpPr>
        <p:spPr>
          <a:xfrm>
            <a:off x="1066800" y="997630"/>
            <a:ext cx="6643216" cy="1015663"/>
          </a:xfrm>
          <a:prstGeom prst="rect">
            <a:avLst/>
          </a:prstGeom>
          <a:noFill/>
        </p:spPr>
        <p:txBody>
          <a:bodyPr wrap="square" rtlCol="0">
            <a:spAutoFit/>
          </a:bodyPr>
          <a:lstStyle/>
          <a:p>
            <a:r>
              <a:rPr lang="en-US" sz="6000" b="1">
                <a:latin typeface="Georgia Pro Semibold" panose="02040702050405020303" pitchFamily="18" charset="0"/>
                <a:cs typeface="Times New Roman" panose="02020603050405020304" pitchFamily="18" charset="0"/>
              </a:rPr>
              <a:t>INTRODUCTION</a:t>
            </a:r>
            <a:endParaRPr lang="en-IN" sz="6000">
              <a:latin typeface="Georgia Pro Semibold" panose="02040702050405020303" pitchFamily="18" charset="0"/>
            </a:endParaRPr>
          </a:p>
        </p:txBody>
      </p:sp>
      <p:sp>
        <p:nvSpPr>
          <p:cNvPr id="27" name="Content Placeholder 26">
            <a:extLst>
              <a:ext uri="{FF2B5EF4-FFF2-40B4-BE49-F238E27FC236}">
                <a16:creationId xmlns:a16="http://schemas.microsoft.com/office/drawing/2014/main" id="{BB9F2F94-959A-A782-4A7D-6AD0E95D3507}"/>
              </a:ext>
            </a:extLst>
          </p:cNvPr>
          <p:cNvSpPr>
            <a:spLocks noGrp="1"/>
          </p:cNvSpPr>
          <p:nvPr>
            <p:ph idx="1"/>
          </p:nvPr>
        </p:nvSpPr>
        <p:spPr>
          <a:xfrm>
            <a:off x="1066800" y="2332993"/>
            <a:ext cx="10058400" cy="3295647"/>
          </a:xfrm>
        </p:spPr>
        <p:txBody>
          <a:bodyPr vert="horz" lIns="91440" tIns="45720" rIns="91440" bIns="45720" rtlCol="0" anchor="t">
            <a:noAutofit/>
          </a:bodyPr>
          <a:lstStyle/>
          <a:p>
            <a:pPr algn="just">
              <a:lnSpc>
                <a:spcPct val="100000"/>
              </a:lnSpc>
              <a:spcBef>
                <a:spcPts val="600"/>
              </a:spcBef>
              <a:buFont typeface="Wingdings" panose="05000000000000000000" pitchFamily="2" charset="2"/>
              <a:buChar char="Ø"/>
            </a:pPr>
            <a:r>
              <a:rPr lang="en-US" b="1">
                <a:latin typeface="Georgia Pro Semibold"/>
                <a:ea typeface="+mn-lt"/>
                <a:cs typeface="Times New Roman"/>
              </a:rPr>
              <a:t>Stroke is one of the leading global causes of death and permanent disability. To improve prevention and early treatment, it is crucial to be able to anticipate the risk of having a stroke. </a:t>
            </a:r>
            <a:endParaRPr lang="en-US"/>
          </a:p>
          <a:p>
            <a:pPr algn="just">
              <a:lnSpc>
                <a:spcPct val="100000"/>
              </a:lnSpc>
              <a:spcBef>
                <a:spcPts val="600"/>
              </a:spcBef>
              <a:buClr>
                <a:srgbClr val="0B5394"/>
              </a:buClr>
              <a:buFont typeface="Wingdings" panose="05000000000000000000" pitchFamily="2" charset="2"/>
              <a:buChar char="Ø"/>
            </a:pPr>
            <a:r>
              <a:rPr lang="en-US" b="1">
                <a:latin typeface="Georgia Pro Semibold"/>
                <a:ea typeface="+mn-lt"/>
                <a:cs typeface="Times New Roman"/>
              </a:rPr>
              <a:t>According to the World Health Organization (WHO) stroke is the 2nd leading cause of death globally, responsible for approximately 11% of total deaths.</a:t>
            </a:r>
          </a:p>
          <a:p>
            <a:pPr algn="just">
              <a:lnSpc>
                <a:spcPct val="100000"/>
              </a:lnSpc>
              <a:spcBef>
                <a:spcPts val="600"/>
              </a:spcBef>
              <a:buClr>
                <a:srgbClr val="0B5394"/>
              </a:buClr>
              <a:buFont typeface="Wingdings" panose="05000000000000000000" pitchFamily="2" charset="2"/>
              <a:buChar char="Ø"/>
            </a:pPr>
            <a:r>
              <a:rPr lang="en-US" b="1">
                <a:latin typeface="Georgia Pro Semibold"/>
                <a:ea typeface="+mn-lt"/>
                <a:cs typeface="Times New Roman"/>
              </a:rPr>
              <a:t>Stroke is a medical condition that can lead to the death of a person. It’s a severe condition and if treated on time we can save one’s life and treat them well. There can be n number of factors that can lead to strokes and in this project blog, we will try to analyze a few of them.</a:t>
            </a:r>
            <a:endParaRPr lang="en-US" b="1">
              <a:latin typeface="Georgia Pro Semibold"/>
              <a:cs typeface="Times New Roman"/>
            </a:endParaRPr>
          </a:p>
          <a:p>
            <a:pPr algn="just">
              <a:lnSpc>
                <a:spcPct val="100000"/>
              </a:lnSpc>
              <a:spcBef>
                <a:spcPts val="600"/>
              </a:spcBef>
              <a:buClr>
                <a:srgbClr val="9E3611"/>
              </a:buClr>
            </a:pPr>
            <a:endParaRPr lang="en-US" b="1">
              <a:latin typeface="Georgia Pro Semibold" panose="02040702050405020303" pitchFamily="18" charset="0"/>
              <a:cs typeface="Times New Roman" panose="02020603050405020304" pitchFamily="18" charset="0"/>
            </a:endParaRPr>
          </a:p>
        </p:txBody>
      </p:sp>
    </p:spTree>
    <p:extLst>
      <p:ext uri="{BB962C8B-B14F-4D97-AF65-F5344CB8AC3E}">
        <p14:creationId xmlns:p14="http://schemas.microsoft.com/office/powerpoint/2010/main" val="2113314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Georgia Pro Semibold" panose="02040702050405020303" pitchFamily="18" charset="0"/>
              </a:endParaRPr>
            </a:p>
          </p:txBody>
        </p:sp>
      </p:grpSp>
      <p:sp>
        <p:nvSpPr>
          <p:cNvPr id="2" name="Title 1">
            <a:extLst>
              <a:ext uri="{FF2B5EF4-FFF2-40B4-BE49-F238E27FC236}">
                <a16:creationId xmlns:a16="http://schemas.microsoft.com/office/drawing/2014/main" id="{FE6D716A-4AF4-E345-93A7-915C6BFF285E}"/>
              </a:ext>
            </a:extLst>
          </p:cNvPr>
          <p:cNvSpPr>
            <a:spLocks noGrp="1"/>
          </p:cNvSpPr>
          <p:nvPr>
            <p:ph type="title"/>
          </p:nvPr>
        </p:nvSpPr>
        <p:spPr>
          <a:xfrm>
            <a:off x="1469825" y="2376862"/>
            <a:ext cx="2640646" cy="2104273"/>
          </a:xfrm>
          <a:noFill/>
        </p:spPr>
        <p:txBody>
          <a:bodyPr>
            <a:normAutofit/>
          </a:bodyPr>
          <a:lstStyle/>
          <a:p>
            <a:pPr algn="ctr"/>
            <a:r>
              <a:rPr lang="en-US" sz="3000">
                <a:solidFill>
                  <a:srgbClr val="FFFFFF"/>
                </a:solidFill>
                <a:latin typeface="Georgia Pro Semibold" panose="02040702050405020303" pitchFamily="18" charset="0"/>
              </a:rPr>
              <a:t>Random Forest</a:t>
            </a:r>
            <a:br>
              <a:rPr lang="en-US" sz="3000">
                <a:solidFill>
                  <a:srgbClr val="FFFFFF"/>
                </a:solidFill>
                <a:latin typeface="Georgia Pro Semibold" panose="02040702050405020303" pitchFamily="18" charset="0"/>
              </a:rPr>
            </a:br>
            <a:r>
              <a:rPr lang="en-US" sz="3000">
                <a:solidFill>
                  <a:srgbClr val="FFFFFF"/>
                </a:solidFill>
                <a:latin typeface="Georgia Pro Semibold" panose="02040702050405020303" pitchFamily="18" charset="0"/>
              </a:rPr>
              <a:t>(RF)</a:t>
            </a: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9ECB999B-5D03-540B-31DD-548D0208F7EF}"/>
              </a:ext>
            </a:extLst>
          </p:cNvPr>
          <p:cNvSpPr txBox="1"/>
          <p:nvPr/>
        </p:nvSpPr>
        <p:spPr>
          <a:xfrm>
            <a:off x="5698211" y="1600200"/>
            <a:ext cx="6270269" cy="4200445"/>
          </a:xfrm>
          <a:prstGeom prst="rect">
            <a:avLst/>
          </a:prstGeom>
          <a:noFill/>
        </p:spPr>
        <p:txBody>
          <a:bodyPr wrap="square" rtlCol="0">
            <a:spAutoFit/>
          </a:bodyPr>
          <a:lstStyle/>
          <a:p>
            <a:pPr marL="349200" indent="-342900" algn="just">
              <a:lnSpc>
                <a:spcPct val="150000"/>
              </a:lnSpc>
              <a:buFont typeface="Wingdings" panose="05000000000000000000" pitchFamily="2" charset="2"/>
              <a:buChar char="Ø"/>
            </a:pPr>
            <a:r>
              <a:rPr lang="en-US" sz="2000">
                <a:latin typeface="Georgia Pro Semibold" panose="02040702050405020303" pitchFamily="18" charset="0"/>
                <a:ea typeface="Cambria" panose="02040503050406030204" pitchFamily="18" charset="0"/>
                <a:cs typeface="Arial"/>
              </a:rPr>
              <a:t>When do we use?</a:t>
            </a:r>
            <a:endParaRPr lang="en-US" sz="2000">
              <a:latin typeface="Georgia Pro Semibold" panose="02040702050405020303" pitchFamily="18" charset="0"/>
              <a:ea typeface="Cambria" panose="02040503050406030204" pitchFamily="18" charset="0"/>
            </a:endParaRPr>
          </a:p>
          <a:p>
            <a:pPr marL="349200" indent="-342900" algn="just">
              <a:lnSpc>
                <a:spcPct val="150000"/>
              </a:lnSpc>
              <a:buFont typeface="Arial" panose="020B0604020202020204" pitchFamily="34" charset="0"/>
              <a:buChar char="•"/>
            </a:pPr>
            <a:r>
              <a:rPr lang="en-US" sz="2000">
                <a:latin typeface="Georgia Pro Semibold" panose="02040702050405020303" pitchFamily="18" charset="0"/>
                <a:ea typeface="Cambria" panose="02040503050406030204" pitchFamily="18" charset="0"/>
                <a:cs typeface="Arial"/>
              </a:rPr>
              <a:t>Classification and Regression problems</a:t>
            </a:r>
          </a:p>
          <a:p>
            <a:pPr marL="349200" indent="-342900" algn="just">
              <a:lnSpc>
                <a:spcPct val="150000"/>
              </a:lnSpc>
              <a:buFont typeface="Wingdings" panose="05000000000000000000" pitchFamily="2" charset="2"/>
              <a:buChar char="Ø"/>
            </a:pPr>
            <a:r>
              <a:rPr lang="en-US" sz="2000">
                <a:latin typeface="Georgia Pro Semibold" panose="02040702050405020303" pitchFamily="18" charset="0"/>
                <a:ea typeface="Cambria" panose="02040503050406030204" pitchFamily="18" charset="0"/>
                <a:cs typeface="Arial"/>
              </a:rPr>
              <a:t>How do we use?</a:t>
            </a:r>
          </a:p>
          <a:p>
            <a:pPr marL="349200" indent="-342900" algn="just">
              <a:lnSpc>
                <a:spcPct val="150000"/>
              </a:lnSpc>
              <a:buFont typeface="Arial" panose="020B0604020202020204" pitchFamily="34" charset="0"/>
              <a:buChar char="•"/>
            </a:pPr>
            <a:r>
              <a:rPr lang="en-US" sz="2000">
                <a:latin typeface="Georgia Pro Semibold" panose="02040702050405020303" pitchFamily="18" charset="0"/>
                <a:ea typeface="Cambria" panose="02040503050406030204" pitchFamily="18" charset="0"/>
              </a:rPr>
              <a:t>Random forest, like its name implies,  consists of a large number of individual decision trees that operate as an ensemble.</a:t>
            </a:r>
          </a:p>
          <a:p>
            <a:pPr marL="349200" indent="-342900" algn="just">
              <a:lnSpc>
                <a:spcPct val="150000"/>
              </a:lnSpc>
              <a:buFont typeface="Arial" panose="020B0604020202020204" pitchFamily="34" charset="0"/>
              <a:buChar char="•"/>
            </a:pPr>
            <a:r>
              <a:rPr lang="en-US" sz="2000">
                <a:latin typeface="Georgia Pro Semibold" panose="02040702050405020303" pitchFamily="18" charset="0"/>
                <a:ea typeface="Cambria" panose="02040503050406030204" pitchFamily="18" charset="0"/>
              </a:rPr>
              <a:t>Each individual tree in the random forest spits out a class prediction and the class with the most votes becomes our model’s prediction</a:t>
            </a:r>
            <a:endParaRPr lang="en-US" sz="2000">
              <a:latin typeface="Georgia Pro Semibold" panose="02040702050405020303" pitchFamily="18" charset="0"/>
              <a:ea typeface="Cambria" panose="02040503050406030204" pitchFamily="18" charset="0"/>
              <a:cs typeface="Arial"/>
            </a:endParaRPr>
          </a:p>
        </p:txBody>
      </p:sp>
    </p:spTree>
    <p:extLst>
      <p:ext uri="{BB962C8B-B14F-4D97-AF65-F5344CB8AC3E}">
        <p14:creationId xmlns:p14="http://schemas.microsoft.com/office/powerpoint/2010/main" val="1860622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B64A2-8DCF-A843-9A7F-51ED8894B767}"/>
              </a:ext>
            </a:extLst>
          </p:cNvPr>
          <p:cNvSpPr>
            <a:spLocks noGrp="1"/>
          </p:cNvSpPr>
          <p:nvPr>
            <p:ph type="title"/>
          </p:nvPr>
        </p:nvSpPr>
        <p:spPr>
          <a:xfrm>
            <a:off x="333075" y="4935288"/>
            <a:ext cx="10058400" cy="1522993"/>
          </a:xfrm>
        </p:spPr>
        <p:txBody>
          <a:bodyPr>
            <a:normAutofit/>
          </a:bodyPr>
          <a:lstStyle/>
          <a:p>
            <a:r>
              <a:rPr lang="en-US" sz="4000" kern="1200" cap="all" baseline="0">
                <a:blipFill dpi="0" rotWithShape="1">
                  <a:blip r:embed="rId4"/>
                  <a:srcRect/>
                  <a:tile tx="6350" ty="-127000" sx="65000" sy="64000" flip="none" algn="tl"/>
                </a:blipFill>
                <a:latin typeface="Georgia Pro Semibold" panose="02040702050405020303" pitchFamily="18" charset="0"/>
              </a:rPr>
              <a:t>Random Forest</a:t>
            </a:r>
            <a:endParaRPr lang="en-US" sz="4000" b="1">
              <a:latin typeface="Georgia Pro Semibold" panose="02040702050405020303" pitchFamily="18" charset="0"/>
            </a:endParaRPr>
          </a:p>
        </p:txBody>
      </p:sp>
      <p:grpSp>
        <p:nvGrpSpPr>
          <p:cNvPr id="13" name="Group 12">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 name="TextBox 6">
            <a:extLst>
              <a:ext uri="{FF2B5EF4-FFF2-40B4-BE49-F238E27FC236}">
                <a16:creationId xmlns:a16="http://schemas.microsoft.com/office/drawing/2014/main" id="{442F9451-C9AC-3EB7-540C-5C96718AC501}"/>
              </a:ext>
            </a:extLst>
          </p:cNvPr>
          <p:cNvSpPr txBox="1"/>
          <p:nvPr/>
        </p:nvSpPr>
        <p:spPr>
          <a:xfrm>
            <a:off x="362269" y="10282"/>
            <a:ext cx="1372492" cy="400110"/>
          </a:xfrm>
          <a:prstGeom prst="rect">
            <a:avLst/>
          </a:prstGeom>
          <a:noFill/>
        </p:spPr>
        <p:txBody>
          <a:bodyPr wrap="none" rtlCol="0">
            <a:spAutoFit/>
          </a:bodyPr>
          <a:lstStyle/>
          <a:p>
            <a:r>
              <a:rPr lang="en-US" sz="2000" b="1">
                <a:latin typeface="Georgia Pro Semibold" panose="02040702050405020303" pitchFamily="18" charset="0"/>
              </a:rPr>
              <a:t>OUTPUT</a:t>
            </a:r>
            <a:r>
              <a:rPr lang="en-US" b="1">
                <a:latin typeface="Georgia Pro Semibold" panose="02040702050405020303" pitchFamily="18" charset="0"/>
              </a:rPr>
              <a:t>:</a:t>
            </a:r>
          </a:p>
        </p:txBody>
      </p:sp>
      <p:pic>
        <p:nvPicPr>
          <p:cNvPr id="3" name="Picture 5">
            <a:extLst>
              <a:ext uri="{FF2B5EF4-FFF2-40B4-BE49-F238E27FC236}">
                <a16:creationId xmlns:a16="http://schemas.microsoft.com/office/drawing/2014/main" id="{6A2C9A35-94D8-7B2A-F540-2BD04FC8B22C}"/>
              </a:ext>
            </a:extLst>
          </p:cNvPr>
          <p:cNvPicPr>
            <a:picLocks noChangeAspect="1"/>
          </p:cNvPicPr>
          <p:nvPr/>
        </p:nvPicPr>
        <p:blipFill rotWithShape="1">
          <a:blip r:embed="rId7"/>
          <a:srcRect r="19990" b="3425"/>
          <a:stretch/>
        </p:blipFill>
        <p:spPr>
          <a:xfrm>
            <a:off x="1734760" y="10282"/>
            <a:ext cx="4625400" cy="4586545"/>
          </a:xfrm>
          <a:prstGeom prst="rect">
            <a:avLst/>
          </a:prstGeom>
        </p:spPr>
      </p:pic>
      <p:pic>
        <p:nvPicPr>
          <p:cNvPr id="4" name="Picture 4">
            <a:extLst>
              <a:ext uri="{FF2B5EF4-FFF2-40B4-BE49-F238E27FC236}">
                <a16:creationId xmlns:a16="http://schemas.microsoft.com/office/drawing/2014/main" id="{007C58D9-B63E-EC5A-AE63-21C9ABADAFE0}"/>
              </a:ext>
            </a:extLst>
          </p:cNvPr>
          <p:cNvPicPr>
            <a:picLocks noChangeAspect="1"/>
          </p:cNvPicPr>
          <p:nvPr/>
        </p:nvPicPr>
        <p:blipFill>
          <a:blip r:embed="rId8"/>
          <a:stretch>
            <a:fillRect/>
          </a:stretch>
        </p:blipFill>
        <p:spPr>
          <a:xfrm>
            <a:off x="7311338" y="642166"/>
            <a:ext cx="4318986" cy="3322776"/>
          </a:xfrm>
          <a:prstGeom prst="rect">
            <a:avLst/>
          </a:prstGeom>
        </p:spPr>
      </p:pic>
    </p:spTree>
    <p:extLst>
      <p:ext uri="{BB962C8B-B14F-4D97-AF65-F5344CB8AC3E}">
        <p14:creationId xmlns:p14="http://schemas.microsoft.com/office/powerpoint/2010/main" val="108596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white"/>
                </a:solidFill>
                <a:effectLst/>
                <a:uLnTx/>
                <a:uFillTx/>
                <a:latin typeface="Georgia Pro Semibold" panose="02040702050405020303" pitchFamily="18" charset="0"/>
              </a:endParaRPr>
            </a:p>
          </p:txBody>
        </p:sp>
      </p:grpSp>
      <p:sp>
        <p:nvSpPr>
          <p:cNvPr id="2" name="Title 1">
            <a:extLst>
              <a:ext uri="{FF2B5EF4-FFF2-40B4-BE49-F238E27FC236}">
                <a16:creationId xmlns:a16="http://schemas.microsoft.com/office/drawing/2014/main" id="{F65E22BE-6F5E-5048-BF81-C15B87C27095}"/>
              </a:ext>
            </a:extLst>
          </p:cNvPr>
          <p:cNvSpPr>
            <a:spLocks noGrp="1"/>
          </p:cNvSpPr>
          <p:nvPr>
            <p:ph type="title"/>
          </p:nvPr>
        </p:nvSpPr>
        <p:spPr>
          <a:xfrm>
            <a:off x="1509000" y="2738230"/>
            <a:ext cx="2602933" cy="1381535"/>
          </a:xfrm>
          <a:noFill/>
        </p:spPr>
        <p:txBody>
          <a:bodyPr>
            <a:normAutofit/>
          </a:bodyPr>
          <a:lstStyle/>
          <a:p>
            <a:pPr algn="ctr">
              <a:spcBef>
                <a:spcPts val="1200"/>
              </a:spcBef>
            </a:pPr>
            <a:r>
              <a:rPr lang="en-US" sz="3000" b="1" err="1">
                <a:solidFill>
                  <a:schemeClr val="bg1"/>
                </a:solidFill>
                <a:latin typeface="Georgia Pro Semibold" panose="02040702050405020303" pitchFamily="18" charset="0"/>
              </a:rPr>
              <a:t>XGboost</a:t>
            </a:r>
            <a:r>
              <a:rPr lang="en-US" sz="3000" b="1">
                <a:solidFill>
                  <a:schemeClr val="bg1"/>
                </a:solidFill>
                <a:latin typeface="Georgia Pro Semibold" panose="02040702050405020303" pitchFamily="18" charset="0"/>
              </a:rPr>
              <a:t> </a:t>
            </a:r>
            <a:br>
              <a:rPr lang="en-US" sz="3000" b="1">
                <a:solidFill>
                  <a:schemeClr val="bg1"/>
                </a:solidFill>
                <a:latin typeface="Georgia Pro Semibold" panose="02040702050405020303" pitchFamily="18" charset="0"/>
              </a:rPr>
            </a:br>
            <a:r>
              <a:rPr lang="en-US" sz="3000" b="1">
                <a:solidFill>
                  <a:schemeClr val="bg1"/>
                </a:solidFill>
                <a:latin typeface="Georgia Pro Semibold" panose="02040702050405020303" pitchFamily="18" charset="0"/>
              </a:rPr>
              <a:t>(XGB)</a:t>
            </a: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9E085B3-606C-FD40-A360-02E51336561F}"/>
              </a:ext>
            </a:extLst>
          </p:cNvPr>
          <p:cNvSpPr>
            <a:spLocks noGrp="1"/>
          </p:cNvSpPr>
          <p:nvPr>
            <p:ph idx="1"/>
          </p:nvPr>
        </p:nvSpPr>
        <p:spPr>
          <a:xfrm>
            <a:off x="5656242" y="1600200"/>
            <a:ext cx="6250935" cy="3227707"/>
          </a:xfrm>
        </p:spPr>
        <p:txBody>
          <a:bodyPr anchor="ctr">
            <a:noAutofit/>
          </a:bodyPr>
          <a:lstStyle/>
          <a:p>
            <a:pPr marL="349250" indent="-342900" algn="just">
              <a:buFont typeface="Wingdings" panose="05000000000000000000" pitchFamily="2" charset="2"/>
              <a:buChar char="Ø"/>
            </a:pPr>
            <a:r>
              <a:rPr lang="en-IN" b="1">
                <a:latin typeface="Georgia Pro Semibold" panose="02040702050405020303" pitchFamily="18" charset="0"/>
                <a:cs typeface="Arial"/>
              </a:rPr>
              <a:t>When do we use?</a:t>
            </a:r>
            <a:endParaRPr lang="en-US" b="1">
              <a:latin typeface="Georgia Pro Semibold" panose="02040702050405020303" pitchFamily="18" charset="0"/>
              <a:cs typeface="Arial"/>
            </a:endParaRPr>
          </a:p>
          <a:p>
            <a:pPr marL="349250" indent="-342900" algn="just">
              <a:buFont typeface="Arial" panose="020B0604020202020204" pitchFamily="34" charset="0"/>
              <a:buChar char="•"/>
            </a:pPr>
            <a:r>
              <a:rPr lang="en-IN" b="1">
                <a:latin typeface="Georgia Pro Semibold" panose="02040702050405020303" pitchFamily="18" charset="0"/>
                <a:cs typeface="Arial"/>
              </a:rPr>
              <a:t>Prediction problems</a:t>
            </a:r>
          </a:p>
          <a:p>
            <a:pPr marL="349250" indent="-342900" algn="just">
              <a:buFont typeface="Wingdings" panose="05000000000000000000" pitchFamily="2" charset="2"/>
              <a:buChar char="Ø"/>
            </a:pPr>
            <a:r>
              <a:rPr lang="en-IN" b="1">
                <a:latin typeface="Georgia Pro Semibold" panose="02040702050405020303" pitchFamily="18" charset="0"/>
                <a:cs typeface="Arial"/>
              </a:rPr>
              <a:t>How do we use?</a:t>
            </a:r>
            <a:endParaRPr lang="en-IN" b="1">
              <a:latin typeface="Georgia Pro Semibold" panose="02040702050405020303" pitchFamily="18" charset="0"/>
              <a:ea typeface="Cambria"/>
              <a:cs typeface="Arial"/>
            </a:endParaRPr>
          </a:p>
          <a:p>
            <a:pPr marL="349250" indent="-342900" algn="just">
              <a:buFont typeface="Arial" panose="020B0604020202020204" pitchFamily="34" charset="0"/>
              <a:buChar char="•"/>
            </a:pPr>
            <a:r>
              <a:rPr lang="en-US" b="1" err="1">
                <a:latin typeface="Georgia Pro Semibold" panose="02040702050405020303" pitchFamily="18" charset="0"/>
                <a:ea typeface="+mn-lt"/>
                <a:cs typeface="+mn-lt"/>
              </a:rPr>
              <a:t>XGBoost</a:t>
            </a:r>
            <a:r>
              <a:rPr lang="en-US" b="1">
                <a:latin typeface="Georgia Pro Semibold" panose="02040702050405020303" pitchFamily="18" charset="0"/>
                <a:ea typeface="+mn-lt"/>
                <a:cs typeface="+mn-lt"/>
              </a:rPr>
              <a:t> (</a:t>
            </a:r>
            <a:r>
              <a:rPr lang="en-US" b="1" err="1">
                <a:latin typeface="Georgia Pro Semibold" panose="02040702050405020303" pitchFamily="18" charset="0"/>
                <a:ea typeface="+mn-lt"/>
                <a:cs typeface="+mn-lt"/>
              </a:rPr>
              <a:t>eXtreme</a:t>
            </a:r>
            <a:r>
              <a:rPr lang="en-US" b="1">
                <a:latin typeface="Georgia Pro Semibold" panose="02040702050405020303" pitchFamily="18" charset="0"/>
                <a:ea typeface="+mn-lt"/>
                <a:cs typeface="+mn-lt"/>
              </a:rPr>
              <a:t> Gradient Boosting) is a popular supervised-learning algorithm used for regression and classification on large datasets. It uses sequentially-built shallow decision trees to provide accurate results and a highly-scalable training method that avoids overfitting.</a:t>
            </a:r>
            <a:endParaRPr lang="en-US" b="1">
              <a:latin typeface="Georgia Pro Semibold" panose="02040702050405020303" pitchFamily="18" charset="0"/>
            </a:endParaRPr>
          </a:p>
        </p:txBody>
      </p:sp>
    </p:spTree>
    <p:extLst>
      <p:ext uri="{BB962C8B-B14F-4D97-AF65-F5344CB8AC3E}">
        <p14:creationId xmlns:p14="http://schemas.microsoft.com/office/powerpoint/2010/main" val="4067669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B64A2-8DCF-A843-9A7F-51ED8894B767}"/>
              </a:ext>
            </a:extLst>
          </p:cNvPr>
          <p:cNvSpPr>
            <a:spLocks noGrp="1"/>
          </p:cNvSpPr>
          <p:nvPr>
            <p:ph type="title"/>
          </p:nvPr>
        </p:nvSpPr>
        <p:spPr>
          <a:xfrm>
            <a:off x="333075" y="4935288"/>
            <a:ext cx="10058400" cy="1522993"/>
          </a:xfrm>
        </p:spPr>
        <p:txBody>
          <a:bodyPr>
            <a:normAutofit/>
          </a:bodyPr>
          <a:lstStyle/>
          <a:p>
            <a:pPr>
              <a:spcBef>
                <a:spcPts val="1200"/>
              </a:spcBef>
            </a:pPr>
            <a:r>
              <a:rPr lang="en-US" sz="4000" b="1" err="1">
                <a:solidFill>
                  <a:schemeClr val="tx1"/>
                </a:solidFill>
                <a:latin typeface="Georgia Pro Semibold" panose="02040702050405020303" pitchFamily="18" charset="0"/>
              </a:rPr>
              <a:t>XGboost</a:t>
            </a:r>
            <a:r>
              <a:rPr lang="en-US" sz="4000" b="1">
                <a:solidFill>
                  <a:schemeClr val="tx1"/>
                </a:solidFill>
                <a:latin typeface="Georgia Pro Semibold" panose="02040702050405020303" pitchFamily="18" charset="0"/>
              </a:rPr>
              <a:t> (XGB)</a:t>
            </a:r>
            <a:endParaRPr lang="en-US" sz="4000" b="1">
              <a:solidFill>
                <a:schemeClr val="tx1"/>
              </a:solidFill>
              <a:latin typeface="Georgia Pro Semibold" panose="02040702050405020303" pitchFamily="18" charset="0"/>
              <a:ea typeface="+mj-lt"/>
              <a:cs typeface="+mj-lt"/>
            </a:endParaRPr>
          </a:p>
        </p:txBody>
      </p:sp>
      <p:grpSp>
        <p:nvGrpSpPr>
          <p:cNvPr id="13" name="Group 12">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 name="TextBox 6">
            <a:extLst>
              <a:ext uri="{FF2B5EF4-FFF2-40B4-BE49-F238E27FC236}">
                <a16:creationId xmlns:a16="http://schemas.microsoft.com/office/drawing/2014/main" id="{442F9451-C9AC-3EB7-540C-5C96718AC501}"/>
              </a:ext>
            </a:extLst>
          </p:cNvPr>
          <p:cNvSpPr txBox="1"/>
          <p:nvPr/>
        </p:nvSpPr>
        <p:spPr>
          <a:xfrm>
            <a:off x="362269" y="10282"/>
            <a:ext cx="1372492" cy="400110"/>
          </a:xfrm>
          <a:prstGeom prst="rect">
            <a:avLst/>
          </a:prstGeom>
          <a:noFill/>
        </p:spPr>
        <p:txBody>
          <a:bodyPr wrap="none" rtlCol="0">
            <a:spAutoFit/>
          </a:bodyPr>
          <a:lstStyle/>
          <a:p>
            <a:r>
              <a:rPr lang="en-US" sz="2000" b="1">
                <a:latin typeface="Georgia Pro Semibold" panose="02040702050405020303" pitchFamily="18" charset="0"/>
              </a:rPr>
              <a:t>OUTPUT</a:t>
            </a:r>
            <a:r>
              <a:rPr lang="en-US" b="1">
                <a:latin typeface="Georgia Pro Semibold" panose="02040702050405020303" pitchFamily="18" charset="0"/>
              </a:rPr>
              <a:t>:</a:t>
            </a:r>
          </a:p>
        </p:txBody>
      </p:sp>
      <p:pic>
        <p:nvPicPr>
          <p:cNvPr id="3" name="Picture 4">
            <a:extLst>
              <a:ext uri="{FF2B5EF4-FFF2-40B4-BE49-F238E27FC236}">
                <a16:creationId xmlns:a16="http://schemas.microsoft.com/office/drawing/2014/main" id="{A11D2E1C-BE68-2E5E-5E88-DB3837E0C8C6}"/>
              </a:ext>
            </a:extLst>
          </p:cNvPr>
          <p:cNvPicPr>
            <a:picLocks noChangeAspect="1"/>
          </p:cNvPicPr>
          <p:nvPr/>
        </p:nvPicPr>
        <p:blipFill rotWithShape="1">
          <a:blip r:embed="rId6"/>
          <a:srcRect r="15036" b="3310"/>
          <a:stretch/>
        </p:blipFill>
        <p:spPr>
          <a:xfrm>
            <a:off x="1734761" y="10283"/>
            <a:ext cx="3721159" cy="4548274"/>
          </a:xfrm>
          <a:prstGeom prst="rect">
            <a:avLst/>
          </a:prstGeom>
        </p:spPr>
      </p:pic>
      <p:pic>
        <p:nvPicPr>
          <p:cNvPr id="4" name="Picture 4">
            <a:extLst>
              <a:ext uri="{FF2B5EF4-FFF2-40B4-BE49-F238E27FC236}">
                <a16:creationId xmlns:a16="http://schemas.microsoft.com/office/drawing/2014/main" id="{1E75FB23-2A97-03F5-38AE-FF75C093EB44}"/>
              </a:ext>
            </a:extLst>
          </p:cNvPr>
          <p:cNvPicPr>
            <a:picLocks noChangeAspect="1"/>
          </p:cNvPicPr>
          <p:nvPr/>
        </p:nvPicPr>
        <p:blipFill>
          <a:blip r:embed="rId7"/>
          <a:stretch>
            <a:fillRect/>
          </a:stretch>
        </p:blipFill>
        <p:spPr>
          <a:xfrm>
            <a:off x="6993222" y="477259"/>
            <a:ext cx="4637102" cy="3614321"/>
          </a:xfrm>
          <a:prstGeom prst="rect">
            <a:avLst/>
          </a:prstGeom>
        </p:spPr>
      </p:pic>
    </p:spTree>
    <p:extLst>
      <p:ext uri="{BB962C8B-B14F-4D97-AF65-F5344CB8AC3E}">
        <p14:creationId xmlns:p14="http://schemas.microsoft.com/office/powerpoint/2010/main" val="2556144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eorgia Pro Semibold" panose="02040702050405020303" pitchFamily="18" charset="0"/>
              </a:endParaRPr>
            </a:p>
          </p:txBody>
        </p:sp>
      </p:grpSp>
      <p:sp>
        <p:nvSpPr>
          <p:cNvPr id="2" name="Title 1">
            <a:extLst>
              <a:ext uri="{FF2B5EF4-FFF2-40B4-BE49-F238E27FC236}">
                <a16:creationId xmlns:a16="http://schemas.microsoft.com/office/drawing/2014/main" id="{92361DE7-C8EC-6A4D-8861-620AFA2742D6}"/>
              </a:ext>
            </a:extLst>
          </p:cNvPr>
          <p:cNvSpPr>
            <a:spLocks noGrp="1"/>
          </p:cNvSpPr>
          <p:nvPr>
            <p:ph type="title"/>
          </p:nvPr>
        </p:nvSpPr>
        <p:spPr>
          <a:xfrm>
            <a:off x="1419025" y="2376862"/>
            <a:ext cx="2640646" cy="2104273"/>
          </a:xfrm>
          <a:noFill/>
        </p:spPr>
        <p:txBody>
          <a:bodyPr>
            <a:normAutofit/>
          </a:bodyPr>
          <a:lstStyle/>
          <a:p>
            <a:pPr algn="ctr"/>
            <a:r>
              <a:rPr lang="en-US" sz="3000">
                <a:solidFill>
                  <a:srgbClr val="FFFFFF"/>
                </a:solidFill>
                <a:latin typeface="Georgia Pro Semibold" panose="02040702050405020303" pitchFamily="18" charset="0"/>
              </a:rPr>
              <a:t>Support Vector Machine</a:t>
            </a:r>
            <a:br>
              <a:rPr lang="en-US" sz="3000">
                <a:solidFill>
                  <a:srgbClr val="FFFFFF"/>
                </a:solidFill>
                <a:latin typeface="Georgia Pro Semibold" panose="02040702050405020303" pitchFamily="18" charset="0"/>
              </a:rPr>
            </a:br>
            <a:r>
              <a:rPr lang="en-US" sz="3000">
                <a:solidFill>
                  <a:srgbClr val="FFFFFF"/>
                </a:solidFill>
                <a:latin typeface="Georgia Pro Semibold" panose="02040702050405020303" pitchFamily="18" charset="0"/>
              </a:rPr>
              <a:t>(SVM)</a:t>
            </a: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AD9C09D-CBB8-D747-A852-014BAF5187D4}"/>
              </a:ext>
            </a:extLst>
          </p:cNvPr>
          <p:cNvSpPr>
            <a:spLocks noGrp="1"/>
          </p:cNvSpPr>
          <p:nvPr>
            <p:ph idx="1"/>
          </p:nvPr>
        </p:nvSpPr>
        <p:spPr>
          <a:xfrm>
            <a:off x="5735743" y="1600200"/>
            <a:ext cx="6152053" cy="5309646"/>
          </a:xfrm>
        </p:spPr>
        <p:txBody>
          <a:bodyPr anchor="ctr">
            <a:noAutofit/>
          </a:bodyPr>
          <a:lstStyle/>
          <a:p>
            <a:pPr marL="349250" indent="-342900" algn="just">
              <a:lnSpc>
                <a:spcPct val="150000"/>
              </a:lnSpc>
              <a:spcBef>
                <a:spcPts val="0"/>
              </a:spcBef>
              <a:buFont typeface="Wingdings" panose="05000000000000000000" pitchFamily="2" charset="2"/>
              <a:buChar char="Ø"/>
            </a:pPr>
            <a:r>
              <a:rPr lang="en-IN" b="1">
                <a:latin typeface="Georgia Pro Semibold" panose="02040702050405020303" pitchFamily="18" charset="0"/>
                <a:cs typeface="Arial"/>
              </a:rPr>
              <a:t>When do we use?</a:t>
            </a:r>
            <a:endParaRPr lang="en-US" b="1">
              <a:latin typeface="Georgia Pro Semibold" panose="02040702050405020303" pitchFamily="18" charset="0"/>
              <a:cs typeface="Arial"/>
            </a:endParaRPr>
          </a:p>
          <a:p>
            <a:pPr marL="349250" indent="-342900" algn="just">
              <a:lnSpc>
                <a:spcPct val="150000"/>
              </a:lnSpc>
              <a:spcBef>
                <a:spcPts val="0"/>
              </a:spcBef>
              <a:buFont typeface="Arial" panose="020B0604020202020204" pitchFamily="34" charset="0"/>
              <a:buChar char="•"/>
            </a:pPr>
            <a:r>
              <a:rPr lang="en-IN" b="1">
                <a:latin typeface="Georgia Pro Semibold" panose="02040702050405020303" pitchFamily="18" charset="0"/>
                <a:cs typeface="Arial"/>
              </a:rPr>
              <a:t>Classification and Regression problems</a:t>
            </a:r>
          </a:p>
          <a:p>
            <a:pPr marL="349250" indent="-342900" algn="just">
              <a:lnSpc>
                <a:spcPct val="150000"/>
              </a:lnSpc>
              <a:spcBef>
                <a:spcPts val="0"/>
              </a:spcBef>
              <a:buFont typeface="Wingdings" panose="05000000000000000000" pitchFamily="2" charset="2"/>
              <a:buChar char="Ø"/>
            </a:pPr>
            <a:r>
              <a:rPr lang="en-IN" b="1">
                <a:latin typeface="Georgia Pro Semibold" panose="02040702050405020303" pitchFamily="18" charset="0"/>
                <a:cs typeface="Arial"/>
              </a:rPr>
              <a:t>How do we use?</a:t>
            </a:r>
            <a:endParaRPr lang="en-IN" b="1">
              <a:latin typeface="Georgia Pro Semibold" panose="02040702050405020303" pitchFamily="18" charset="0"/>
              <a:ea typeface="Cambria" panose="02040503050406030204" pitchFamily="18" charset="0"/>
              <a:cs typeface="Arial"/>
            </a:endParaRPr>
          </a:p>
          <a:p>
            <a:pPr marL="349250" indent="-342900" algn="just">
              <a:lnSpc>
                <a:spcPct val="150000"/>
              </a:lnSpc>
              <a:spcBef>
                <a:spcPts val="0"/>
              </a:spcBef>
              <a:buFont typeface="Arial" panose="020B0604020202020204" pitchFamily="34" charset="0"/>
              <a:buChar char="•"/>
            </a:pPr>
            <a:r>
              <a:rPr lang="en-US" b="1">
                <a:latin typeface="Georgia Pro Semibold" panose="02040702050405020303" pitchFamily="18" charset="0"/>
                <a:ea typeface="Cambria" panose="02040503050406030204" pitchFamily="18" charset="0"/>
              </a:rPr>
              <a:t>SVM works by mapping data to a high-dimensional feature space so that data points can be categorized, even when the data are not otherwise linearly separable. </a:t>
            </a:r>
          </a:p>
          <a:p>
            <a:pPr marL="349250" indent="-342900" algn="just">
              <a:lnSpc>
                <a:spcPct val="150000"/>
              </a:lnSpc>
              <a:spcBef>
                <a:spcPts val="0"/>
              </a:spcBef>
              <a:buFont typeface="Arial" panose="020B0604020202020204" pitchFamily="34" charset="0"/>
              <a:buChar char="•"/>
            </a:pPr>
            <a:r>
              <a:rPr lang="en-US" b="1">
                <a:latin typeface="Georgia Pro Semibold" panose="02040702050405020303" pitchFamily="18" charset="0"/>
                <a:ea typeface="Cambria" panose="02040503050406030204" pitchFamily="18" charset="0"/>
              </a:rPr>
              <a:t>A separator between the categories is found, then the data are transformed in such a way that the separator could be drawn as a hyperplane.</a:t>
            </a:r>
          </a:p>
          <a:p>
            <a:pPr marL="0" indent="0" algn="just">
              <a:lnSpc>
                <a:spcPct val="150000"/>
              </a:lnSpc>
              <a:spcBef>
                <a:spcPts val="0"/>
              </a:spcBef>
              <a:buNone/>
            </a:pPr>
            <a:endParaRPr lang="en-US" b="1">
              <a:latin typeface="Georgia Pro Semibold" panose="02040702050405020303" pitchFamily="18" charset="0"/>
            </a:endParaRPr>
          </a:p>
        </p:txBody>
      </p:sp>
    </p:spTree>
    <p:extLst>
      <p:ext uri="{BB962C8B-B14F-4D97-AF65-F5344CB8AC3E}">
        <p14:creationId xmlns:p14="http://schemas.microsoft.com/office/powerpoint/2010/main" val="322189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1B64A2-8DCF-A843-9A7F-51ED8894B767}"/>
              </a:ext>
            </a:extLst>
          </p:cNvPr>
          <p:cNvSpPr>
            <a:spLocks noGrp="1"/>
          </p:cNvSpPr>
          <p:nvPr>
            <p:ph type="title"/>
          </p:nvPr>
        </p:nvSpPr>
        <p:spPr>
          <a:xfrm>
            <a:off x="349551" y="4935288"/>
            <a:ext cx="10058400" cy="1522993"/>
          </a:xfrm>
        </p:spPr>
        <p:txBody>
          <a:bodyPr>
            <a:normAutofit/>
          </a:bodyPr>
          <a:lstStyle/>
          <a:p>
            <a:r>
              <a:rPr lang="en-US" sz="4000" kern="1200" cap="all" baseline="0">
                <a:blipFill dpi="0" rotWithShape="1">
                  <a:blip r:embed="rId4"/>
                  <a:srcRect/>
                  <a:tile tx="6350" ty="-127000" sx="65000" sy="64000" flip="none" algn="tl"/>
                </a:blipFill>
                <a:latin typeface="Georgia Pro Semibold" panose="02040702050405020303" pitchFamily="18" charset="0"/>
              </a:rPr>
              <a:t>Support Vector Machine</a:t>
            </a:r>
            <a:endParaRPr lang="en-US" sz="4000" b="1">
              <a:latin typeface="Georgia Pro Semibold" panose="02040702050405020303" pitchFamily="18" charset="0"/>
            </a:endParaRPr>
          </a:p>
        </p:txBody>
      </p:sp>
      <p:grpSp>
        <p:nvGrpSpPr>
          <p:cNvPr id="13" name="Group 12">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 name="TextBox 6">
            <a:extLst>
              <a:ext uri="{FF2B5EF4-FFF2-40B4-BE49-F238E27FC236}">
                <a16:creationId xmlns:a16="http://schemas.microsoft.com/office/drawing/2014/main" id="{442F9451-C9AC-3EB7-540C-5C96718AC501}"/>
              </a:ext>
            </a:extLst>
          </p:cNvPr>
          <p:cNvSpPr txBox="1"/>
          <p:nvPr/>
        </p:nvSpPr>
        <p:spPr>
          <a:xfrm>
            <a:off x="362269" y="10282"/>
            <a:ext cx="1372492" cy="400110"/>
          </a:xfrm>
          <a:prstGeom prst="rect">
            <a:avLst/>
          </a:prstGeom>
          <a:noFill/>
        </p:spPr>
        <p:txBody>
          <a:bodyPr wrap="none" rtlCol="0">
            <a:spAutoFit/>
          </a:bodyPr>
          <a:lstStyle/>
          <a:p>
            <a:r>
              <a:rPr lang="en-US" sz="2000" b="1">
                <a:latin typeface="Georgia Pro Semibold" panose="02040702050405020303" pitchFamily="18" charset="0"/>
              </a:rPr>
              <a:t>OUTPUT</a:t>
            </a:r>
            <a:r>
              <a:rPr lang="en-US" b="1">
                <a:latin typeface="Georgia Pro Semibold" panose="02040702050405020303" pitchFamily="18" charset="0"/>
              </a:rPr>
              <a:t>:</a:t>
            </a:r>
          </a:p>
        </p:txBody>
      </p:sp>
      <p:pic>
        <p:nvPicPr>
          <p:cNvPr id="4" name="Picture 3">
            <a:extLst>
              <a:ext uri="{FF2B5EF4-FFF2-40B4-BE49-F238E27FC236}">
                <a16:creationId xmlns:a16="http://schemas.microsoft.com/office/drawing/2014/main" id="{A73AFC46-E3B6-33E3-A4DE-B773D4A25C30}"/>
              </a:ext>
            </a:extLst>
          </p:cNvPr>
          <p:cNvPicPr>
            <a:picLocks noChangeAspect="1"/>
          </p:cNvPicPr>
          <p:nvPr/>
        </p:nvPicPr>
        <p:blipFill rotWithShape="1">
          <a:blip r:embed="rId7"/>
          <a:srcRect r="7105" b="2640"/>
          <a:stretch/>
        </p:blipFill>
        <p:spPr>
          <a:xfrm>
            <a:off x="1734760" y="-13319"/>
            <a:ext cx="4147880" cy="4564014"/>
          </a:xfrm>
          <a:prstGeom prst="rect">
            <a:avLst/>
          </a:prstGeom>
        </p:spPr>
      </p:pic>
      <p:pic>
        <p:nvPicPr>
          <p:cNvPr id="3" name="Picture 4">
            <a:extLst>
              <a:ext uri="{FF2B5EF4-FFF2-40B4-BE49-F238E27FC236}">
                <a16:creationId xmlns:a16="http://schemas.microsoft.com/office/drawing/2014/main" id="{9DA31394-42B8-E9C3-F65D-92576D3FEAE8}"/>
              </a:ext>
            </a:extLst>
          </p:cNvPr>
          <p:cNvPicPr>
            <a:picLocks noChangeAspect="1"/>
          </p:cNvPicPr>
          <p:nvPr/>
        </p:nvPicPr>
        <p:blipFill>
          <a:blip r:embed="rId8"/>
          <a:stretch>
            <a:fillRect/>
          </a:stretch>
        </p:blipFill>
        <p:spPr>
          <a:xfrm>
            <a:off x="7089057" y="614372"/>
            <a:ext cx="4740674" cy="3343256"/>
          </a:xfrm>
          <a:prstGeom prst="rect">
            <a:avLst/>
          </a:prstGeom>
        </p:spPr>
      </p:pic>
    </p:spTree>
    <p:extLst>
      <p:ext uri="{BB962C8B-B14F-4D97-AF65-F5344CB8AC3E}">
        <p14:creationId xmlns:p14="http://schemas.microsoft.com/office/powerpoint/2010/main" val="278360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4" name="Picture 5">
            <a:extLst>
              <a:ext uri="{FF2B5EF4-FFF2-40B4-BE49-F238E27FC236}">
                <a16:creationId xmlns:a16="http://schemas.microsoft.com/office/drawing/2014/main" id="{773A1A97-84E5-F617-204B-3F7CD0C77D30}"/>
              </a:ext>
            </a:extLst>
          </p:cNvPr>
          <p:cNvPicPr>
            <a:picLocks noChangeAspect="1"/>
          </p:cNvPicPr>
          <p:nvPr/>
        </p:nvPicPr>
        <p:blipFill rotWithShape="1">
          <a:blip r:embed="rId6"/>
          <a:srcRect r="7694"/>
          <a:stretch/>
        </p:blipFill>
        <p:spPr>
          <a:xfrm>
            <a:off x="317613" y="90475"/>
            <a:ext cx="11556774" cy="4391050"/>
          </a:xfrm>
          <a:prstGeom prst="rect">
            <a:avLst/>
          </a:prstGeom>
        </p:spPr>
      </p:pic>
      <p:sp>
        <p:nvSpPr>
          <p:cNvPr id="8" name="Title 1">
            <a:extLst>
              <a:ext uri="{FF2B5EF4-FFF2-40B4-BE49-F238E27FC236}">
                <a16:creationId xmlns:a16="http://schemas.microsoft.com/office/drawing/2014/main" id="{80818026-8A71-FB91-D7E4-2CD8F9C838AC}"/>
              </a:ext>
            </a:extLst>
          </p:cNvPr>
          <p:cNvSpPr txBox="1">
            <a:spLocks/>
          </p:cNvSpPr>
          <p:nvPr/>
        </p:nvSpPr>
        <p:spPr>
          <a:xfrm>
            <a:off x="0" y="4592320"/>
            <a:ext cx="6862864" cy="54440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400" kern="1200" cap="all"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marL="457200" indent="-457200">
              <a:buFont typeface="Wingdings" panose="05000000000000000000" pitchFamily="2" charset="2"/>
              <a:buChar char="Ø"/>
            </a:pPr>
            <a:r>
              <a:rPr lang="en-US" sz="3000">
                <a:latin typeface="Georgia Pro Semibold" panose="02040702050405020303" pitchFamily="18" charset="0"/>
              </a:rPr>
              <a:t>Comparison and conclusion</a:t>
            </a:r>
          </a:p>
        </p:txBody>
      </p:sp>
      <p:sp>
        <p:nvSpPr>
          <p:cNvPr id="10" name="TextBox 9">
            <a:extLst>
              <a:ext uri="{FF2B5EF4-FFF2-40B4-BE49-F238E27FC236}">
                <a16:creationId xmlns:a16="http://schemas.microsoft.com/office/drawing/2014/main" id="{262064DB-58F7-0F62-EC97-77B1FA2554B0}"/>
              </a:ext>
            </a:extLst>
          </p:cNvPr>
          <p:cNvSpPr txBox="1"/>
          <p:nvPr/>
        </p:nvSpPr>
        <p:spPr>
          <a:xfrm>
            <a:off x="148281" y="5046273"/>
            <a:ext cx="11895438" cy="1487558"/>
          </a:xfrm>
          <a:prstGeom prst="rect">
            <a:avLst/>
          </a:prstGeom>
        </p:spPr>
        <p:txBody>
          <a:bodyPr vert="horz" lIns="91440" tIns="45720" rIns="91440" bIns="45720" rtlCol="0" anchor="ctr">
            <a:noAutofit/>
          </a:bodyPr>
          <a:lstStyle/>
          <a:p>
            <a:pPr marL="342900" indent="-342900" algn="just">
              <a:lnSpc>
                <a:spcPct val="90000"/>
              </a:lnSpc>
              <a:spcAft>
                <a:spcPts val="600"/>
              </a:spcAft>
              <a:buClr>
                <a:schemeClr val="accent1">
                  <a:lumMod val="75000"/>
                </a:schemeClr>
              </a:buClr>
              <a:buSzPct val="85000"/>
              <a:buFont typeface="Arial" panose="020B0604020202020204" pitchFamily="34" charset="0"/>
              <a:buChar char="•"/>
            </a:pPr>
            <a:r>
              <a:rPr lang="en-US" sz="2000">
                <a:latin typeface="Georgia Pro Semibold"/>
              </a:rPr>
              <a:t>From all the models we have used we concluded that the f</a:t>
            </a:r>
            <a:r>
              <a:rPr lang="en-US" sz="2000">
                <a:latin typeface="Georgia Pro Semibold"/>
                <a:ea typeface="+mn-lt"/>
                <a:cs typeface="+mn-lt"/>
              </a:rPr>
              <a:t>or the purpose of predicting strokes, we provided a thorough study of patient characteristics in the health record. We thoroughly examined several features. For the purpose of selecting the best collection of features, we conducted feature correlation analysis and a step-by-step analysis. For this combination, the accuracy are 75% - 98%, respectively.</a:t>
            </a:r>
            <a:r>
              <a:rPr lang="en-US" sz="2000">
                <a:latin typeface="Georgia Pro Semibold"/>
              </a:rPr>
              <a:t> </a:t>
            </a:r>
          </a:p>
        </p:txBody>
      </p:sp>
    </p:spTree>
    <p:extLst>
      <p:ext uri="{BB962C8B-B14F-4D97-AF65-F5344CB8AC3E}">
        <p14:creationId xmlns:p14="http://schemas.microsoft.com/office/powerpoint/2010/main" val="195458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8C11-9768-8ADB-7187-1A61D890C214}"/>
              </a:ext>
            </a:extLst>
          </p:cNvPr>
          <p:cNvSpPr>
            <a:spLocks noGrp="1"/>
          </p:cNvSpPr>
          <p:nvPr>
            <p:ph type="title"/>
          </p:nvPr>
        </p:nvSpPr>
        <p:spPr>
          <a:xfrm>
            <a:off x="1066800" y="2624328"/>
            <a:ext cx="10058400" cy="1609344"/>
          </a:xfrm>
        </p:spPr>
        <p:txBody>
          <a:bodyPr>
            <a:normAutofit/>
          </a:bodyPr>
          <a:lstStyle/>
          <a:p>
            <a:pPr algn="ctr"/>
            <a:r>
              <a:rPr lang="en-US" sz="6000">
                <a:latin typeface="Georgia Pro Semibold" panose="02040702050405020303" pitchFamily="18" charset="0"/>
              </a:rPr>
              <a:t>Thank you</a:t>
            </a:r>
          </a:p>
        </p:txBody>
      </p:sp>
    </p:spTree>
    <p:extLst>
      <p:ext uri="{BB962C8B-B14F-4D97-AF65-F5344CB8AC3E}">
        <p14:creationId xmlns:p14="http://schemas.microsoft.com/office/powerpoint/2010/main" val="3207562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680229-667C-5084-7486-5D43DA82B8F5}"/>
              </a:ext>
            </a:extLst>
          </p:cNvPr>
          <p:cNvSpPr txBox="1"/>
          <p:nvPr/>
        </p:nvSpPr>
        <p:spPr>
          <a:xfrm>
            <a:off x="1066800" y="1037971"/>
            <a:ext cx="10186998" cy="1015663"/>
          </a:xfrm>
          <a:prstGeom prst="rect">
            <a:avLst/>
          </a:prstGeom>
          <a:noFill/>
        </p:spPr>
        <p:txBody>
          <a:bodyPr wrap="square" rtlCol="0">
            <a:spAutoFit/>
          </a:bodyPr>
          <a:lstStyle/>
          <a:p>
            <a:r>
              <a:rPr lang="en-US" sz="6000" b="1">
                <a:latin typeface="Georgia Pro Semibold" panose="02040702050405020303" pitchFamily="18" charset="0"/>
                <a:cs typeface="Times New Roman" panose="02020603050405020304" pitchFamily="18" charset="0"/>
              </a:rPr>
              <a:t>PROBLEM STATEMENT</a:t>
            </a:r>
            <a:endParaRPr lang="en-IN" sz="6000">
              <a:latin typeface="Georgia Pro Semibold" panose="02040702050405020303" pitchFamily="18" charset="0"/>
            </a:endParaRPr>
          </a:p>
        </p:txBody>
      </p:sp>
      <p:sp>
        <p:nvSpPr>
          <p:cNvPr id="27" name="Content Placeholder 26">
            <a:extLst>
              <a:ext uri="{FF2B5EF4-FFF2-40B4-BE49-F238E27FC236}">
                <a16:creationId xmlns:a16="http://schemas.microsoft.com/office/drawing/2014/main" id="{BB9F2F94-959A-A782-4A7D-6AD0E95D3507}"/>
              </a:ext>
            </a:extLst>
          </p:cNvPr>
          <p:cNvSpPr>
            <a:spLocks noGrp="1"/>
          </p:cNvSpPr>
          <p:nvPr>
            <p:ph idx="1"/>
          </p:nvPr>
        </p:nvSpPr>
        <p:spPr>
          <a:xfrm>
            <a:off x="1066800" y="2268499"/>
            <a:ext cx="10058400" cy="3532470"/>
          </a:xfrm>
        </p:spPr>
        <p:txBody>
          <a:bodyPr vert="horz" lIns="91440" tIns="45720" rIns="91440" bIns="45720" rtlCol="0" anchor="t">
            <a:noAutofit/>
          </a:bodyPr>
          <a:lstStyle/>
          <a:p>
            <a:pPr algn="just">
              <a:lnSpc>
                <a:spcPct val="100000"/>
              </a:lnSpc>
              <a:spcBef>
                <a:spcPts val="600"/>
              </a:spcBef>
              <a:buFont typeface="Wingdings" panose="05000000000000000000" pitchFamily="2" charset="2"/>
              <a:buChar char="Ø"/>
            </a:pPr>
            <a:r>
              <a:rPr lang="en-US" b="1">
                <a:latin typeface="Georgia Pro Semibold" panose="02040702050405020303" pitchFamily="18" charset="0"/>
                <a:ea typeface="+mn-lt"/>
                <a:cs typeface="Times New Roman" panose="02020603050405020304" pitchFamily="18" charset="0"/>
              </a:rPr>
              <a:t>The major challenge in heart disease is its detection. There are instruments available which can predict heart disease but either they are expensive or are not efficient to calculate chance of heart disease in human. Early detection of cardiac diseases can decrease the mortality rate and overall complications. </a:t>
            </a:r>
          </a:p>
          <a:p>
            <a:pPr algn="just">
              <a:lnSpc>
                <a:spcPct val="100000"/>
              </a:lnSpc>
              <a:spcBef>
                <a:spcPts val="600"/>
              </a:spcBef>
              <a:buFont typeface="Wingdings" panose="05000000000000000000" pitchFamily="2" charset="2"/>
              <a:buChar char="Ø"/>
            </a:pPr>
            <a:r>
              <a:rPr lang="en-US" b="1">
                <a:latin typeface="Georgia Pro Semibold" panose="02040702050405020303" pitchFamily="18" charset="0"/>
                <a:ea typeface="+mn-lt"/>
                <a:cs typeface="Times New Roman" panose="02020603050405020304" pitchFamily="18" charset="0"/>
              </a:rPr>
              <a:t>However, it is not possible to monitor patients every day in all cases accurately and consultation of a patient for 24 hours by a doctor is not available since it requires more sapience, time and expertise. Since we have a good amount of data in today’s world, we can use various machine learning algorithms to analyze the data for hidden patterns. The hidden patterns can be used for health diagnosis in medicinal data. </a:t>
            </a:r>
            <a:endParaRPr lang="en-US" b="1">
              <a:latin typeface="Georgia Pro Semibold" panose="02040702050405020303" pitchFamily="18" charset="0"/>
              <a:cs typeface="Times New Roman" panose="02020603050405020304" pitchFamily="18" charset="0"/>
            </a:endParaRPr>
          </a:p>
        </p:txBody>
      </p:sp>
    </p:spTree>
    <p:extLst>
      <p:ext uri="{BB962C8B-B14F-4D97-AF65-F5344CB8AC3E}">
        <p14:creationId xmlns:p14="http://schemas.microsoft.com/office/powerpoint/2010/main" val="3682753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C55A4120-6290-C0B6-829D-D61054890475}"/>
              </a:ext>
            </a:extLst>
          </p:cNvPr>
          <p:cNvSpPr>
            <a:spLocks noGrp="1"/>
          </p:cNvSpPr>
          <p:nvPr>
            <p:ph type="title"/>
          </p:nvPr>
        </p:nvSpPr>
        <p:spPr>
          <a:xfrm>
            <a:off x="1066800" y="921740"/>
            <a:ext cx="4077041" cy="1385742"/>
          </a:xfrm>
        </p:spPr>
        <p:txBody>
          <a:bodyPr vert="horz" lIns="91440" tIns="45720" rIns="91440" bIns="45720" rtlCol="0" anchor="ctr">
            <a:noAutofit/>
          </a:bodyPr>
          <a:lstStyle/>
          <a:p>
            <a:pPr>
              <a:lnSpc>
                <a:spcPct val="80000"/>
              </a:lnSpc>
            </a:pPr>
            <a:r>
              <a:rPr lang="en-US" sz="6000" b="1">
                <a:blipFill dpi="0" rotWithShape="1">
                  <a:blip r:embed="rId4"/>
                  <a:srcRect/>
                  <a:tile tx="6350" ty="-127000" sx="65000" sy="64000" flip="none" algn="tl"/>
                </a:blipFill>
                <a:latin typeface="Georgia Pro Semibold" panose="020B0604020202020204" pitchFamily="18" charset="0"/>
                <a:cs typeface="Times New Roman" panose="02020603050405020304" pitchFamily="18" charset="0"/>
              </a:rPr>
              <a:t>DATASET</a:t>
            </a:r>
          </a:p>
        </p:txBody>
      </p:sp>
      <p:pic>
        <p:nvPicPr>
          <p:cNvPr id="8" name="Picture 6">
            <a:extLst>
              <a:ext uri="{FF2B5EF4-FFF2-40B4-BE49-F238E27FC236}">
                <a16:creationId xmlns:a16="http://schemas.microsoft.com/office/drawing/2014/main" id="{268AD025-64A2-0EC3-FAD2-4F38D6082514}"/>
              </a:ext>
            </a:extLst>
          </p:cNvPr>
          <p:cNvPicPr>
            <a:picLocks noChangeAspect="1"/>
          </p:cNvPicPr>
          <p:nvPr/>
        </p:nvPicPr>
        <p:blipFill rotWithShape="1">
          <a:blip r:embed="rId5"/>
          <a:srcRect l="-257" r="4724"/>
          <a:stretch/>
        </p:blipFill>
        <p:spPr>
          <a:xfrm>
            <a:off x="1148080" y="2331012"/>
            <a:ext cx="9977120" cy="1429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E1200683-1EFB-B6FB-BCC1-EE736FF4CBB2}"/>
              </a:ext>
            </a:extLst>
          </p:cNvPr>
          <p:cNvSpPr txBox="1"/>
          <p:nvPr/>
        </p:nvSpPr>
        <p:spPr>
          <a:xfrm>
            <a:off x="1066800" y="3997268"/>
            <a:ext cx="1011936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spcBef>
                <a:spcPts val="600"/>
              </a:spcBef>
              <a:buFont typeface="Wingdings" panose="05000000000000000000" pitchFamily="2" charset="2"/>
              <a:buChar char="Ø"/>
            </a:pPr>
            <a:r>
              <a:rPr lang="en-US" sz="2000" b="1">
                <a:latin typeface="Georgia Pro Semibold" panose="02040702050405020303" pitchFamily="18" charset="0"/>
                <a:cs typeface="Times New Roman" panose="02020603050405020304" pitchFamily="18" charset="0"/>
              </a:rPr>
              <a:t>The dataset has 12 columns (variables) and 43400 rows (samples), ten of which are the input variables and are listed in Table 1 along with their descriptions. The remaining two variables are "id" (not included in our studies), which represents the patient's ID, and "stroke," which is utilized as the output variable and has a value of 0 (no stroke) or 1 (stroke) (target).</a:t>
            </a:r>
          </a:p>
        </p:txBody>
      </p:sp>
    </p:spTree>
    <p:extLst>
      <p:ext uri="{BB962C8B-B14F-4D97-AF65-F5344CB8AC3E}">
        <p14:creationId xmlns:p14="http://schemas.microsoft.com/office/powerpoint/2010/main" val="2354181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6107C1A-113A-AB46-80A8-7E98783DEDF3}"/>
              </a:ext>
            </a:extLst>
          </p:cNvPr>
          <p:cNvSpPr>
            <a:spLocks noGrp="1"/>
          </p:cNvSpPr>
          <p:nvPr>
            <p:ph type="title"/>
          </p:nvPr>
        </p:nvSpPr>
        <p:spPr>
          <a:xfrm>
            <a:off x="1069848" y="484632"/>
            <a:ext cx="10058400" cy="1609344"/>
          </a:xfrm>
        </p:spPr>
        <p:txBody>
          <a:bodyPr>
            <a:normAutofit/>
          </a:bodyPr>
          <a:lstStyle/>
          <a:p>
            <a:r>
              <a:rPr lang="en-US" b="1">
                <a:latin typeface="Georgia Pro Semibold" panose="02040702050405020303" pitchFamily="18" charset="0"/>
                <a:cs typeface="Times New Roman" panose="02020603050405020304" pitchFamily="18" charset="0"/>
              </a:rPr>
              <a:t>Goal &amp; Objective</a:t>
            </a:r>
          </a:p>
        </p:txBody>
      </p:sp>
      <p:sp>
        <p:nvSpPr>
          <p:cNvPr id="33" name="Oval 32">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5" name="Oval 3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3" descr="A picture containing outdoor object">
            <a:extLst>
              <a:ext uri="{FF2B5EF4-FFF2-40B4-BE49-F238E27FC236}">
                <a16:creationId xmlns:a16="http://schemas.microsoft.com/office/drawing/2014/main" id="{8DC3055C-CAD6-A138-0412-FFC62C93F043}"/>
              </a:ext>
            </a:extLst>
          </p:cNvPr>
          <p:cNvPicPr>
            <a:picLocks noChangeAspect="1"/>
          </p:cNvPicPr>
          <p:nvPr/>
        </p:nvPicPr>
        <p:blipFill>
          <a:blip r:embed="rId5"/>
          <a:stretch>
            <a:fillRect/>
          </a:stretch>
        </p:blipFill>
        <p:spPr>
          <a:xfrm>
            <a:off x="1063752" y="2417580"/>
            <a:ext cx="4854674" cy="3236449"/>
          </a:xfrm>
          <a:prstGeom prst="rect">
            <a:avLst/>
          </a:prstGeom>
        </p:spPr>
      </p:pic>
      <p:sp>
        <p:nvSpPr>
          <p:cNvPr id="7" name="TextBox 6">
            <a:extLst>
              <a:ext uri="{FF2B5EF4-FFF2-40B4-BE49-F238E27FC236}">
                <a16:creationId xmlns:a16="http://schemas.microsoft.com/office/drawing/2014/main" id="{15A13BCE-7659-9965-98EB-5E0EDAA2F53B}"/>
              </a:ext>
            </a:extLst>
          </p:cNvPr>
          <p:cNvSpPr txBox="1"/>
          <p:nvPr/>
        </p:nvSpPr>
        <p:spPr>
          <a:xfrm>
            <a:off x="6273574" y="2628080"/>
            <a:ext cx="4854674" cy="281545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000" b="1">
                <a:latin typeface="Georgia Pro Semibold" panose="02040702050405020303" pitchFamily="18" charset="0"/>
                <a:cs typeface="Times New Roman" panose="02020603050405020304" pitchFamily="18" charset="0"/>
              </a:rPr>
              <a:t>The main objective of our project is to develop the classification models to predict the occurrence of stroke in patients. </a:t>
            </a:r>
          </a:p>
          <a:p>
            <a:pPr marL="342900" indent="-342900" algn="just">
              <a:lnSpc>
                <a:spcPct val="150000"/>
              </a:lnSpc>
              <a:buFont typeface="Wingdings" panose="05000000000000000000" pitchFamily="2" charset="2"/>
              <a:buChar char="Ø"/>
            </a:pPr>
            <a:r>
              <a:rPr lang="en-US" sz="2000" b="1">
                <a:latin typeface="Georgia Pro Semibold" panose="02040702050405020303" pitchFamily="18" charset="0"/>
                <a:cs typeface="Times New Roman" panose="02020603050405020304" pitchFamily="18" charset="0"/>
              </a:rPr>
              <a:t>We have created 8 different types of classification models. </a:t>
            </a:r>
          </a:p>
        </p:txBody>
      </p:sp>
    </p:spTree>
    <p:extLst>
      <p:ext uri="{BB962C8B-B14F-4D97-AF65-F5344CB8AC3E}">
        <p14:creationId xmlns:p14="http://schemas.microsoft.com/office/powerpoint/2010/main" val="1961042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3">
            <a:extLst>
              <a:ext uri="{FF2B5EF4-FFF2-40B4-BE49-F238E27FC236}">
                <a16:creationId xmlns:a16="http://schemas.microsoft.com/office/drawing/2014/main" id="{B39E5332-8897-0CEB-D590-D3FC420BF1F1}"/>
              </a:ext>
            </a:extLst>
          </p:cNvPr>
          <p:cNvSpPr>
            <a:spLocks noGrp="1"/>
          </p:cNvSpPr>
          <p:nvPr>
            <p:ph idx="1"/>
          </p:nvPr>
        </p:nvSpPr>
        <p:spPr>
          <a:xfrm>
            <a:off x="1066800" y="2263648"/>
            <a:ext cx="10058400" cy="1938992"/>
          </a:xfrm>
        </p:spPr>
        <p:txBody>
          <a:bodyPr vert="horz" lIns="91440" tIns="45720" rIns="91440" bIns="45720" rtlCol="0" anchor="t">
            <a:noAutofit/>
          </a:bodyPr>
          <a:lstStyle/>
          <a:p>
            <a:pPr algn="just">
              <a:lnSpc>
                <a:spcPct val="100000"/>
              </a:lnSpc>
              <a:spcBef>
                <a:spcPts val="600"/>
              </a:spcBef>
              <a:buFont typeface="Wingdings" panose="05000000000000000000" pitchFamily="2" charset="2"/>
              <a:buChar char="Ø"/>
            </a:pPr>
            <a:r>
              <a:rPr lang="en-US" b="1">
                <a:latin typeface="Georgia Pro Semibold"/>
                <a:ea typeface="+mn-lt"/>
                <a:cs typeface="Times New Roman"/>
              </a:rPr>
              <a:t>The management of a highly unbalanced class can be accomplished using a variety of strategies.   In order to have the same amount of samples as the majority class , we will generate new samples from the minority class using an oversampling approach called Synthetic Minority Oversampling Technique (SMOTE) . We selected the oversampling strategy since using the under sampling technique would result in a considerable loss of information (97.88%).</a:t>
            </a:r>
            <a:endParaRPr lang="en-US" b="1">
              <a:latin typeface="Georgia Pro Semibold"/>
              <a:cs typeface="Times New Roman"/>
            </a:endParaRPr>
          </a:p>
        </p:txBody>
      </p:sp>
      <p:sp>
        <p:nvSpPr>
          <p:cNvPr id="3" name="TextBox 2">
            <a:extLst>
              <a:ext uri="{FF2B5EF4-FFF2-40B4-BE49-F238E27FC236}">
                <a16:creationId xmlns:a16="http://schemas.microsoft.com/office/drawing/2014/main" id="{802CDE2A-0D32-FF2A-9D7E-69A4F566C0A9}"/>
              </a:ext>
            </a:extLst>
          </p:cNvPr>
          <p:cNvSpPr txBox="1"/>
          <p:nvPr/>
        </p:nvSpPr>
        <p:spPr>
          <a:xfrm>
            <a:off x="1066800" y="1043797"/>
            <a:ext cx="7663688" cy="1015663"/>
          </a:xfrm>
          <a:prstGeom prst="rect">
            <a:avLst/>
          </a:prstGeom>
          <a:noFill/>
        </p:spPr>
        <p:txBody>
          <a:bodyPr wrap="square" rtlCol="0">
            <a:spAutoFit/>
          </a:bodyPr>
          <a:lstStyle/>
          <a:p>
            <a:r>
              <a:rPr lang="en-US" sz="6000" b="1">
                <a:latin typeface="Georgia Pro Semibold" panose="02040702050405020303" pitchFamily="18" charset="0"/>
                <a:cs typeface="Times New Roman" panose="02020603050405020304" pitchFamily="18" charset="0"/>
              </a:rPr>
              <a:t>PRE-PROCESSING</a:t>
            </a:r>
            <a:endParaRPr lang="en-IN" sz="6000" b="1">
              <a:latin typeface="Georgia Pro Semibold" panose="02040702050405020303" pitchFamily="18" charset="0"/>
              <a:cs typeface="Times New Roman" panose="02020603050405020304" pitchFamily="18" charset="0"/>
            </a:endParaRPr>
          </a:p>
        </p:txBody>
      </p:sp>
    </p:spTree>
    <p:extLst>
      <p:ext uri="{BB962C8B-B14F-4D97-AF65-F5344CB8AC3E}">
        <p14:creationId xmlns:p14="http://schemas.microsoft.com/office/powerpoint/2010/main" val="427094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18" name="Oval 17">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eorgia Pro Semibold" panose="02040702050405020303" pitchFamily="18" charset="0"/>
              </a:endParaRPr>
            </a:p>
          </p:txBody>
        </p:sp>
      </p:grpSp>
      <p:sp>
        <p:nvSpPr>
          <p:cNvPr id="20" name="Rectangle 19">
            <a:extLst>
              <a:ext uri="{FF2B5EF4-FFF2-40B4-BE49-F238E27FC236}">
                <a16:creationId xmlns:a16="http://schemas.microsoft.com/office/drawing/2014/main" id="{0680B5D0-24EC-465A-A0E6-C4DF951E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30BF1B50-A83E-4ED6-A2AA-C943C1F89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31E8B2-210B-4B90-83BB-3B180732E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7C2AF7-4316-A84D-8A6E-033C5A5A12AE}"/>
              </a:ext>
            </a:extLst>
          </p:cNvPr>
          <p:cNvSpPr>
            <a:spLocks noGrp="1"/>
          </p:cNvSpPr>
          <p:nvPr>
            <p:ph type="title"/>
          </p:nvPr>
        </p:nvSpPr>
        <p:spPr>
          <a:xfrm>
            <a:off x="8059262" y="2325941"/>
            <a:ext cx="3038786" cy="2206117"/>
          </a:xfrm>
        </p:spPr>
        <p:txBody>
          <a:bodyPr vert="horz" lIns="91440" tIns="45720" rIns="91440" bIns="45720" rtlCol="0" anchor="ctr">
            <a:normAutofit/>
          </a:bodyPr>
          <a:lstStyle/>
          <a:p>
            <a:pPr algn="ctr">
              <a:lnSpc>
                <a:spcPct val="80000"/>
              </a:lnSpc>
            </a:pPr>
            <a:r>
              <a:rPr lang="en-US" sz="4000" b="1">
                <a:blipFill dpi="0" rotWithShape="1">
                  <a:blip r:embed="rId4"/>
                  <a:srcRect/>
                  <a:tile tx="6350" ty="-127000" sx="65000" sy="64000" flip="none" algn="tl"/>
                </a:blipFill>
                <a:latin typeface="Georgia Pro Semibold" panose="02040702050405020303" pitchFamily="18" charset="0"/>
                <a:cs typeface="Times New Roman" panose="02020603050405020304" pitchFamily="18" charset="0"/>
              </a:rPr>
              <a:t>SUMMARY OF THE DATASET</a:t>
            </a:r>
          </a:p>
        </p:txBody>
      </p:sp>
      <p:sp>
        <p:nvSpPr>
          <p:cNvPr id="26" name="Rectangle 25">
            <a:extLst>
              <a:ext uri="{FF2B5EF4-FFF2-40B4-BE49-F238E27FC236}">
                <a16:creationId xmlns:a16="http://schemas.microsoft.com/office/drawing/2014/main" id="{6B387409-2B98-40F8-A65F-EF7CF989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9E5F284-A588-4AE7-A36D-1C93E4FD02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9" name="Oval 28">
              <a:extLst>
                <a:ext uri="{FF2B5EF4-FFF2-40B4-BE49-F238E27FC236}">
                  <a16:creationId xmlns:a16="http://schemas.microsoft.com/office/drawing/2014/main" id="{45D7D540-5CF2-4FC1-BE53-277CC22C0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30" name="Oval 29">
              <a:extLst>
                <a:ext uri="{FF2B5EF4-FFF2-40B4-BE49-F238E27FC236}">
                  <a16:creationId xmlns:a16="http://schemas.microsoft.com/office/drawing/2014/main" id="{916C9AA0-DC0C-49A1-ACDF-10BD6D7399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eorgia Pro Semibold" panose="02040702050405020303" pitchFamily="18" charset="0"/>
              </a:endParaRPr>
            </a:p>
          </p:txBody>
        </p:sp>
      </p:grpSp>
      <p:pic>
        <p:nvPicPr>
          <p:cNvPr id="4" name="Picture 5">
            <a:extLst>
              <a:ext uri="{FF2B5EF4-FFF2-40B4-BE49-F238E27FC236}">
                <a16:creationId xmlns:a16="http://schemas.microsoft.com/office/drawing/2014/main" id="{2648661F-49E5-156A-7D21-24E4D276B843}"/>
              </a:ext>
            </a:extLst>
          </p:cNvPr>
          <p:cNvPicPr>
            <a:picLocks noChangeAspect="1"/>
          </p:cNvPicPr>
          <p:nvPr/>
        </p:nvPicPr>
        <p:blipFill rotWithShape="1">
          <a:blip r:embed="rId6"/>
          <a:srcRect l="6543" t="53461" r="34146" b="12115"/>
          <a:stretch/>
        </p:blipFill>
        <p:spPr>
          <a:xfrm>
            <a:off x="984842" y="1672443"/>
            <a:ext cx="6836621" cy="3513114"/>
          </a:xfrm>
          <a:prstGeom prst="rect">
            <a:avLst/>
          </a:prstGeom>
        </p:spPr>
      </p:pic>
    </p:spTree>
    <p:extLst>
      <p:ext uri="{BB962C8B-B14F-4D97-AF65-F5344CB8AC3E}">
        <p14:creationId xmlns:p14="http://schemas.microsoft.com/office/powerpoint/2010/main" val="36190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7" name="Oval 16">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19" name="Rectangle 18">
            <a:extLst>
              <a:ext uri="{FF2B5EF4-FFF2-40B4-BE49-F238E27FC236}">
                <a16:creationId xmlns:a16="http://schemas.microsoft.com/office/drawing/2014/main" id="{19A1D830-E73C-47A9-A534-323CEEFF5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F69FBEC-4C47-4288-962D-3FC20C79F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7AD2C-9C67-6B43-922C-F804D7885B99}"/>
              </a:ext>
            </a:extLst>
          </p:cNvPr>
          <p:cNvSpPr>
            <a:spLocks noGrp="1"/>
          </p:cNvSpPr>
          <p:nvPr>
            <p:ph type="title"/>
          </p:nvPr>
        </p:nvSpPr>
        <p:spPr>
          <a:xfrm>
            <a:off x="8077598" y="2225841"/>
            <a:ext cx="4114402" cy="1778000"/>
          </a:xfrm>
        </p:spPr>
        <p:txBody>
          <a:bodyPr vert="horz" lIns="91440" tIns="45720" rIns="91440" bIns="45720" rtlCol="0" anchor="b">
            <a:normAutofit/>
          </a:bodyPr>
          <a:lstStyle/>
          <a:p>
            <a:pPr algn="ctr">
              <a:lnSpc>
                <a:spcPct val="80000"/>
              </a:lnSpc>
            </a:pPr>
            <a:r>
              <a:rPr lang="en-US" sz="4000">
                <a:blipFill dpi="0" rotWithShape="1">
                  <a:blip r:embed="rId4"/>
                  <a:srcRect/>
                  <a:tile tx="6350" ty="-127000" sx="65000" sy="64000" flip="none" algn="tl"/>
                </a:blipFill>
                <a:latin typeface="Georgia Pro Semibold" panose="02040702050405020303" pitchFamily="18" charset="0"/>
              </a:rPr>
              <a:t>Correlation Plot for Variables</a:t>
            </a:r>
          </a:p>
        </p:txBody>
      </p:sp>
      <p:grpSp>
        <p:nvGrpSpPr>
          <p:cNvPr id="23" name="Group 22">
            <a:extLst>
              <a:ext uri="{FF2B5EF4-FFF2-40B4-BE49-F238E27FC236}">
                <a16:creationId xmlns:a16="http://schemas.microsoft.com/office/drawing/2014/main" id="{54F6FC82-E588-4DA0-8096-0C3BD54F1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4" y="6229681"/>
            <a:ext cx="457200" cy="457200"/>
            <a:chOff x="11361456" y="6195813"/>
            <a:chExt cx="548640" cy="548640"/>
          </a:xfrm>
        </p:grpSpPr>
        <p:sp>
          <p:nvSpPr>
            <p:cNvPr id="24" name="Oval 23">
              <a:extLst>
                <a:ext uri="{FF2B5EF4-FFF2-40B4-BE49-F238E27FC236}">
                  <a16:creationId xmlns:a16="http://schemas.microsoft.com/office/drawing/2014/main" id="{E8898E90-044F-45FF-8B4D-CE0F6A630A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Georgia Pro Semibold" panose="02040702050405020303" pitchFamily="18" charset="0"/>
              </a:endParaRPr>
            </a:p>
          </p:txBody>
        </p:sp>
        <p:sp>
          <p:nvSpPr>
            <p:cNvPr id="25" name="Oval 24">
              <a:extLst>
                <a:ext uri="{FF2B5EF4-FFF2-40B4-BE49-F238E27FC236}">
                  <a16:creationId xmlns:a16="http://schemas.microsoft.com/office/drawing/2014/main" id="{923BF161-A852-4DA5-BB4C-2DFC336B7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eorgia Pro Semibold" panose="02040702050405020303" pitchFamily="18" charset="0"/>
              </a:endParaRPr>
            </a:p>
          </p:txBody>
        </p:sp>
      </p:grpSp>
      <p:pic>
        <p:nvPicPr>
          <p:cNvPr id="3" name="Picture 4">
            <a:extLst>
              <a:ext uri="{FF2B5EF4-FFF2-40B4-BE49-F238E27FC236}">
                <a16:creationId xmlns:a16="http://schemas.microsoft.com/office/drawing/2014/main" id="{30BDBBC2-6777-15E9-EF33-4B5FEDA0BC0E}"/>
              </a:ext>
            </a:extLst>
          </p:cNvPr>
          <p:cNvPicPr>
            <a:picLocks noChangeAspect="1"/>
          </p:cNvPicPr>
          <p:nvPr/>
        </p:nvPicPr>
        <p:blipFill rotWithShape="1">
          <a:blip r:embed="rId7"/>
          <a:srcRect l="2361" t="1101" r="11808" b="-1440"/>
          <a:stretch/>
        </p:blipFill>
        <p:spPr>
          <a:xfrm>
            <a:off x="218138" y="307689"/>
            <a:ext cx="7859460" cy="6350000"/>
          </a:xfrm>
          <a:prstGeom prst="rect">
            <a:avLst/>
          </a:prstGeom>
        </p:spPr>
      </p:pic>
    </p:spTree>
    <p:extLst>
      <p:ext uri="{BB962C8B-B14F-4D97-AF65-F5344CB8AC3E}">
        <p14:creationId xmlns:p14="http://schemas.microsoft.com/office/powerpoint/2010/main" val="3498312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D781D84-9637-BF4C-BFAD-2B1E0F89FE44}"/>
              </a:ext>
            </a:extLst>
          </p:cNvPr>
          <p:cNvSpPr>
            <a:spLocks noGrp="1"/>
          </p:cNvSpPr>
          <p:nvPr>
            <p:ph type="title"/>
          </p:nvPr>
        </p:nvSpPr>
        <p:spPr>
          <a:xfrm>
            <a:off x="1069848" y="471424"/>
            <a:ext cx="10058400" cy="1609344"/>
          </a:xfrm>
        </p:spPr>
        <p:txBody>
          <a:bodyPr>
            <a:normAutofit/>
          </a:bodyPr>
          <a:lstStyle/>
          <a:p>
            <a:r>
              <a:rPr lang="en-US" b="1">
                <a:latin typeface="Georgia Pro Semibold" panose="02040702050405020303" pitchFamily="18" charset="0"/>
              </a:rPr>
              <a:t>ALGORITHMS USED</a:t>
            </a:r>
          </a:p>
        </p:txBody>
      </p:sp>
      <p:sp>
        <p:nvSpPr>
          <p:cNvPr id="3" name="Content Placeholder 2">
            <a:extLst>
              <a:ext uri="{FF2B5EF4-FFF2-40B4-BE49-F238E27FC236}">
                <a16:creationId xmlns:a16="http://schemas.microsoft.com/office/drawing/2014/main" id="{1732770C-349F-3845-ADC6-8D04D06F8C26}"/>
              </a:ext>
            </a:extLst>
          </p:cNvPr>
          <p:cNvSpPr>
            <a:spLocks noGrp="1"/>
          </p:cNvSpPr>
          <p:nvPr>
            <p:ph idx="1"/>
          </p:nvPr>
        </p:nvSpPr>
        <p:spPr>
          <a:xfrm>
            <a:off x="984504" y="2298358"/>
            <a:ext cx="10058400" cy="3931324"/>
          </a:xfrm>
        </p:spPr>
        <p:txBody>
          <a:bodyPr vert="horz" lIns="91440" tIns="45720" rIns="91440" bIns="45720" rtlCol="0" anchor="t">
            <a:normAutofit/>
          </a:bodyPr>
          <a:lstStyle/>
          <a:p>
            <a:pPr marL="0" indent="0">
              <a:buClr>
                <a:srgbClr val="9E3611"/>
              </a:buClr>
              <a:buNone/>
            </a:pPr>
            <a:endParaRPr lang="en-US" b="1">
              <a:latin typeface="Georgia Pro Semibold" panose="02040702050405020303" pitchFamily="18" charset="0"/>
              <a:ea typeface="+mn-lt"/>
              <a:cs typeface="+mn-lt"/>
            </a:endParaRPr>
          </a:p>
          <a:p>
            <a:pPr>
              <a:buClr>
                <a:srgbClr val="9E3611"/>
              </a:buClr>
              <a:buFont typeface="Wingdings" panose="05000000000000000000" pitchFamily="2" charset="2"/>
              <a:buChar char="Ø"/>
            </a:pPr>
            <a:r>
              <a:rPr lang="en-US" b="1">
                <a:latin typeface="Georgia Pro Semibold" panose="02040702050405020303" pitchFamily="18" charset="0"/>
                <a:ea typeface="+mn-lt"/>
                <a:cs typeface="+mn-lt"/>
              </a:rPr>
              <a:t>Logistic Regression (LR)</a:t>
            </a:r>
          </a:p>
          <a:p>
            <a:pPr>
              <a:buClr>
                <a:srgbClr val="9E3611"/>
              </a:buClr>
              <a:buFont typeface="Wingdings" panose="05000000000000000000" pitchFamily="2" charset="2"/>
              <a:buChar char="Ø"/>
            </a:pPr>
            <a:r>
              <a:rPr lang="en-US" b="1">
                <a:latin typeface="Georgia Pro Semibold" panose="02040702050405020303" pitchFamily="18" charset="0"/>
                <a:ea typeface="+mn-lt"/>
                <a:cs typeface="+mn-lt"/>
              </a:rPr>
              <a:t>Gaussian Naive Bayes (GNB)</a:t>
            </a:r>
          </a:p>
          <a:p>
            <a:pPr>
              <a:buClr>
                <a:srgbClr val="9E3611"/>
              </a:buClr>
              <a:buFont typeface="Wingdings" panose="05000000000000000000" pitchFamily="2" charset="2"/>
              <a:buChar char="Ø"/>
            </a:pPr>
            <a:r>
              <a:rPr lang="en-US" b="1">
                <a:latin typeface="Georgia Pro Semibold" panose="02040702050405020303" pitchFamily="18" charset="0"/>
                <a:ea typeface="+mn-lt"/>
                <a:cs typeface="+mn-lt"/>
              </a:rPr>
              <a:t>Decision Tree (DT)</a:t>
            </a:r>
          </a:p>
          <a:p>
            <a:pPr>
              <a:buClr>
                <a:srgbClr val="9E3611"/>
              </a:buClr>
              <a:buFont typeface="Wingdings" panose="05000000000000000000" pitchFamily="2" charset="2"/>
              <a:buChar char="Ø"/>
            </a:pPr>
            <a:r>
              <a:rPr lang="en-US" b="1" err="1">
                <a:latin typeface="Georgia Pro Semibold" panose="02040702050405020303" pitchFamily="18" charset="0"/>
                <a:ea typeface="+mn-lt"/>
                <a:cs typeface="+mn-lt"/>
              </a:rPr>
              <a:t>LightGBM</a:t>
            </a:r>
            <a:r>
              <a:rPr lang="en-US" b="1">
                <a:latin typeface="Georgia Pro Semibold" panose="02040702050405020303" pitchFamily="18" charset="0"/>
                <a:ea typeface="+mn-lt"/>
                <a:cs typeface="+mn-lt"/>
              </a:rPr>
              <a:t> (LGBM)</a:t>
            </a:r>
            <a:endParaRPr lang="en-US" b="1">
              <a:latin typeface="Georgia Pro Semibold" panose="02040702050405020303" pitchFamily="18" charset="0"/>
            </a:endParaRPr>
          </a:p>
          <a:p>
            <a:pPr>
              <a:buClr>
                <a:srgbClr val="9E3611"/>
              </a:buClr>
              <a:buFont typeface="Wingdings" panose="05000000000000000000" pitchFamily="2" charset="2"/>
              <a:buChar char="Ø"/>
            </a:pPr>
            <a:r>
              <a:rPr lang="en-US" b="1">
                <a:latin typeface="Georgia Pro Semibold" panose="02040702050405020303" pitchFamily="18" charset="0"/>
                <a:ea typeface="+mn-lt"/>
                <a:cs typeface="+mn-lt"/>
              </a:rPr>
              <a:t>K – Nearest Neighbor (KNN) </a:t>
            </a:r>
          </a:p>
          <a:p>
            <a:pPr>
              <a:buClr>
                <a:srgbClr val="9E3611"/>
              </a:buClr>
              <a:buFont typeface="Wingdings" panose="05000000000000000000" pitchFamily="2" charset="2"/>
              <a:buChar char="Ø"/>
            </a:pPr>
            <a:r>
              <a:rPr lang="en-US" b="1" err="1">
                <a:latin typeface="Georgia Pro Semibold" panose="02040702050405020303" pitchFamily="18" charset="0"/>
                <a:ea typeface="+mn-lt"/>
                <a:cs typeface="+mn-lt"/>
              </a:rPr>
              <a:t>XGboost</a:t>
            </a:r>
            <a:r>
              <a:rPr lang="en-US" b="1">
                <a:latin typeface="Georgia Pro Semibold" panose="02040702050405020303" pitchFamily="18" charset="0"/>
                <a:ea typeface="+mn-lt"/>
                <a:cs typeface="+mn-lt"/>
              </a:rPr>
              <a:t> (XGB)</a:t>
            </a:r>
            <a:endParaRPr lang="en-US" b="1">
              <a:latin typeface="Georgia Pro Semibold" panose="02040702050405020303" pitchFamily="18" charset="0"/>
            </a:endParaRPr>
          </a:p>
          <a:p>
            <a:pPr>
              <a:buClr>
                <a:srgbClr val="9E3611"/>
              </a:buClr>
              <a:buFont typeface="Wingdings" panose="05000000000000000000" pitchFamily="2" charset="2"/>
              <a:buChar char="Ø"/>
            </a:pPr>
            <a:r>
              <a:rPr lang="en-US" b="1">
                <a:latin typeface="Georgia Pro Semibold" panose="02040702050405020303" pitchFamily="18" charset="0"/>
                <a:ea typeface="+mn-lt"/>
                <a:cs typeface="+mn-lt"/>
              </a:rPr>
              <a:t>Random Forest (RF)</a:t>
            </a:r>
          </a:p>
          <a:p>
            <a:pPr>
              <a:buClr>
                <a:srgbClr val="9E3611"/>
              </a:buClr>
              <a:buFont typeface="Wingdings" panose="05000000000000000000" pitchFamily="2" charset="2"/>
              <a:buChar char="Ø"/>
            </a:pPr>
            <a:r>
              <a:rPr lang="en-US" b="1">
                <a:latin typeface="Georgia Pro Semibold" panose="02040702050405020303" pitchFamily="18" charset="0"/>
                <a:ea typeface="+mn-lt"/>
                <a:cs typeface="+mn-lt"/>
              </a:rPr>
              <a:t>Singular Vector Machine (SVM)</a:t>
            </a:r>
            <a:endParaRPr lang="en-US" b="1">
              <a:latin typeface="Georgia Pro Semibold" panose="02040702050405020303" pitchFamily="18" charset="0"/>
            </a:endParaRPr>
          </a:p>
          <a:p>
            <a:pPr>
              <a:buClr>
                <a:srgbClr val="9E3611"/>
              </a:buClr>
              <a:buFont typeface="Wingdings" panose="05000000000000000000" pitchFamily="2" charset="2"/>
              <a:buChar char="Ø"/>
            </a:pPr>
            <a:endParaRPr lang="en-US" b="1">
              <a:latin typeface="Georgia Pro Semibold" panose="02040702050405020303" pitchFamily="18" charset="0"/>
            </a:endParaRPr>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41759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2F5CD487DC4ED41B8412010B6AFA7BC" ma:contentTypeVersion="0" ma:contentTypeDescription="Create a new document." ma:contentTypeScope="" ma:versionID="1ffc6c877e79bda77b74f1d640731e4b">
  <xsd:schema xmlns:xsd="http://www.w3.org/2001/XMLSchema" xmlns:xs="http://www.w3.org/2001/XMLSchema" xmlns:p="http://schemas.microsoft.com/office/2006/metadata/properties" targetNamespace="http://schemas.microsoft.com/office/2006/metadata/properties" ma:root="true" ma:fieldsID="dc1a5332a6948c10d227d6086a50bc9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B9F3AE-41DA-4E52-9566-B062E426D456}">
  <ds:schemaRefs>
    <ds:schemaRef ds:uri="http://schemas.microsoft.com/sharepoint/v3/contenttype/forms"/>
  </ds:schemaRefs>
</ds:datastoreItem>
</file>

<file path=customXml/itemProps2.xml><?xml version="1.0" encoding="utf-8"?>
<ds:datastoreItem xmlns:ds="http://schemas.openxmlformats.org/officeDocument/2006/customXml" ds:itemID="{1173FB8C-F5FD-4132-BEE4-662685367025}">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BFC7A42-3ACA-4ACC-A5E8-508898E6F503}">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TM03090434[[fn=Wood Type]]</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Wood Type</vt:lpstr>
      <vt:lpstr>PowerPoint Presentation</vt:lpstr>
      <vt:lpstr>PowerPoint Presentation</vt:lpstr>
      <vt:lpstr>PowerPoint Presentation</vt:lpstr>
      <vt:lpstr>DATASET</vt:lpstr>
      <vt:lpstr>Goal &amp; Objective</vt:lpstr>
      <vt:lpstr>PowerPoint Presentation</vt:lpstr>
      <vt:lpstr>SUMMARY OF THE DATASET</vt:lpstr>
      <vt:lpstr>Correlation Plot for Variables</vt:lpstr>
      <vt:lpstr>ALGORITHMS USED</vt:lpstr>
      <vt:lpstr>Logistic Regression (LR)</vt:lpstr>
      <vt:lpstr>Logistic Regression (LR)</vt:lpstr>
      <vt:lpstr>Gaussian Naïve Bayes(GNB)</vt:lpstr>
      <vt:lpstr> GAussian Naïve Bayes</vt:lpstr>
      <vt:lpstr>Decision Tree</vt:lpstr>
      <vt:lpstr>Decision Tree</vt:lpstr>
      <vt:lpstr>LightGBM  (LGBM) </vt:lpstr>
      <vt:lpstr>LightGBM (LGBM)</vt:lpstr>
      <vt:lpstr>K-nearest Neighbor (KNN)</vt:lpstr>
      <vt:lpstr>K – nearest Neighbor</vt:lpstr>
      <vt:lpstr>Random Forest (RF)</vt:lpstr>
      <vt:lpstr>Random Forest</vt:lpstr>
      <vt:lpstr>XGboost  (XGB)</vt:lpstr>
      <vt:lpstr>XGboost (XGB)</vt:lpstr>
      <vt:lpstr>Support Vector Machine (SVM)</vt:lpstr>
      <vt:lpstr>Support Vector Machine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Chirayu J Parikh</dc:creator>
  <cp:revision>3</cp:revision>
  <dcterms:created xsi:type="dcterms:W3CDTF">2020-05-09T03:06:45Z</dcterms:created>
  <dcterms:modified xsi:type="dcterms:W3CDTF">2022-12-06T05:41:03Z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0x010100C2F5CD487DC4ED41B8412010B6AFA7BC</vt:lpwstr>
  </property>
</Properties>
</file>